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3"/>
    <p:sldMasterId id="2147484521" r:id="rId4"/>
  </p:sldMasterIdLst>
  <p:notesMasterIdLst>
    <p:notesMasterId r:id="rId89"/>
  </p:notesMasterIdLst>
  <p:handoutMasterIdLst>
    <p:handoutMasterId r:id="rId90"/>
  </p:handoutMasterIdLst>
  <p:sldIdLst>
    <p:sldId id="256" r:id="rId5"/>
    <p:sldId id="257" r:id="rId6"/>
    <p:sldId id="325" r:id="rId7"/>
    <p:sldId id="317" r:id="rId8"/>
    <p:sldId id="258" r:id="rId9"/>
    <p:sldId id="273" r:id="rId10"/>
    <p:sldId id="259" r:id="rId11"/>
    <p:sldId id="270" r:id="rId12"/>
    <p:sldId id="347" r:id="rId13"/>
    <p:sldId id="319" r:id="rId14"/>
    <p:sldId id="271" r:id="rId15"/>
    <p:sldId id="348" r:id="rId16"/>
    <p:sldId id="359" r:id="rId17"/>
    <p:sldId id="321" r:id="rId18"/>
    <p:sldId id="281" r:id="rId19"/>
    <p:sldId id="350" r:id="rId20"/>
    <p:sldId id="283" r:id="rId21"/>
    <p:sldId id="284" r:id="rId22"/>
    <p:sldId id="285" r:id="rId23"/>
    <p:sldId id="308" r:id="rId24"/>
    <p:sldId id="311" r:id="rId25"/>
    <p:sldId id="286" r:id="rId26"/>
    <p:sldId id="287" r:id="rId27"/>
    <p:sldId id="288" r:id="rId28"/>
    <p:sldId id="289" r:id="rId29"/>
    <p:sldId id="339" r:id="rId30"/>
    <p:sldId id="340" r:id="rId31"/>
    <p:sldId id="341" r:id="rId32"/>
    <p:sldId id="342" r:id="rId33"/>
    <p:sldId id="343" r:id="rId34"/>
    <p:sldId id="344" r:id="rId35"/>
    <p:sldId id="345" r:id="rId36"/>
    <p:sldId id="309" r:id="rId37"/>
    <p:sldId id="346" r:id="rId38"/>
    <p:sldId id="312" r:id="rId39"/>
    <p:sldId id="307" r:id="rId40"/>
    <p:sldId id="316" r:id="rId41"/>
    <p:sldId id="314" r:id="rId42"/>
    <p:sldId id="315" r:id="rId43"/>
    <p:sldId id="313" r:id="rId44"/>
    <p:sldId id="263" r:id="rId45"/>
    <p:sldId id="291" r:id="rId46"/>
    <p:sldId id="360" r:id="rId47"/>
    <p:sldId id="322" r:id="rId48"/>
    <p:sldId id="279" r:id="rId49"/>
    <p:sldId id="280" r:id="rId50"/>
    <p:sldId id="278" r:id="rId51"/>
    <p:sldId id="260" r:id="rId52"/>
    <p:sldId id="275" r:id="rId53"/>
    <p:sldId id="276" r:id="rId54"/>
    <p:sldId id="305" r:id="rId55"/>
    <p:sldId id="266" r:id="rId56"/>
    <p:sldId id="292" r:id="rId57"/>
    <p:sldId id="293" r:id="rId58"/>
    <p:sldId id="294" r:id="rId59"/>
    <p:sldId id="352" r:id="rId60"/>
    <p:sldId id="353" r:id="rId61"/>
    <p:sldId id="354" r:id="rId62"/>
    <p:sldId id="296" r:id="rId63"/>
    <p:sldId id="297" r:id="rId64"/>
    <p:sldId id="298" r:id="rId65"/>
    <p:sldId id="301" r:id="rId66"/>
    <p:sldId id="299" r:id="rId67"/>
    <p:sldId id="300" r:id="rId68"/>
    <p:sldId id="361" r:id="rId69"/>
    <p:sldId id="323" r:id="rId70"/>
    <p:sldId id="302" r:id="rId71"/>
    <p:sldId id="327" r:id="rId72"/>
    <p:sldId id="356" r:id="rId73"/>
    <p:sldId id="328" r:id="rId74"/>
    <p:sldId id="329" r:id="rId75"/>
    <p:sldId id="362" r:id="rId76"/>
    <p:sldId id="324" r:id="rId77"/>
    <p:sldId id="330" r:id="rId78"/>
    <p:sldId id="326" r:id="rId79"/>
    <p:sldId id="331" r:id="rId80"/>
    <p:sldId id="332" r:id="rId81"/>
    <p:sldId id="333" r:id="rId82"/>
    <p:sldId id="334" r:id="rId83"/>
    <p:sldId id="363" r:id="rId84"/>
    <p:sldId id="336" r:id="rId85"/>
    <p:sldId id="337" r:id="rId86"/>
    <p:sldId id="338" r:id="rId87"/>
    <p:sldId id="335" r:id="rId88"/>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ermerhorn Civ Wendy" initials="WRS" lastIdx="18" clrIdx="0">
    <p:extLst>
      <p:ext uri="{19B8F6BF-5375-455C-9EA6-DF929625EA0E}">
        <p15:presenceInfo xmlns:p15="http://schemas.microsoft.com/office/powerpoint/2012/main" userId="Schermerhorn Civ Wendy" providerId="None"/>
      </p:ext>
    </p:extLst>
  </p:cmAuthor>
  <p:cmAuthor id="2" name="Higa CIV Sakura K" initials="HCSK" lastIdx="22" clrIdx="1">
    <p:extLst>
      <p:ext uri="{19B8F6BF-5375-455C-9EA6-DF929625EA0E}">
        <p15:presenceInfo xmlns:p15="http://schemas.microsoft.com/office/powerpoint/2012/main" userId="Higa CIV Sakura 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DDD"/>
    <a:srgbClr val="FFCCCC"/>
    <a:srgbClr val="E7F3F4"/>
    <a:srgbClr val="FF9999"/>
    <a:srgbClr val="CCFFCC"/>
    <a:srgbClr val="F3F9FA"/>
    <a:srgbClr val="0066FF"/>
    <a:srgbClr val="666699"/>
    <a:srgbClr val="FF0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6719" autoAdjust="0"/>
    <p:restoredTop sz="86066" autoAdjust="0"/>
  </p:normalViewPr>
  <p:slideViewPr>
    <p:cSldViewPr>
      <p:cViewPr varScale="1">
        <p:scale>
          <a:sx n="81" d="100"/>
          <a:sy n="81" d="100"/>
        </p:scale>
        <p:origin x="78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75" d="100"/>
          <a:sy n="75" d="100"/>
        </p:scale>
        <p:origin x="3288" y="252"/>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notesMaster" Target="notesMasters/notesMaster1.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slide" Target="slides/slide83.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handoutMaster" Target="handoutMasters/handoutMaster1.xml"/><Relationship Id="rId95"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93" Type="http://schemas.openxmlformats.org/officeDocument/2006/relationships/viewProps" Target="viewProps.xml"/><Relationship Id="rId3" Type="http://schemas.openxmlformats.org/officeDocument/2006/relationships/slideMaster" Target="slideMasters/slideMaster1.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slide" Target="slides/slide84.xml"/><Relationship Id="rId91"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theme" Target="theme/theme1.xml"/><Relationship Id="rId4" Type="http://schemas.openxmlformats.org/officeDocument/2006/relationships/slideMaster" Target="slideMasters/slideMaster2.xml"/><Relationship Id="rId9"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282"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00" tIns="46651" rIns="93300" bIns="46651" numCol="1" anchor="t" anchorCtr="0" compatLnSpc="1">
            <a:prstTxWarp prst="textNoShape">
              <a:avLst/>
            </a:prstTxWarp>
          </a:bodyPr>
          <a:lstStyle>
            <a:lvl1pPr defTabSz="933323" eaLnBrk="1" hangingPunct="1">
              <a:defRPr sz="1200">
                <a:latin typeface="Arial" charset="0"/>
              </a:defRPr>
            </a:lvl1pPr>
          </a:lstStyle>
          <a:p>
            <a:pPr>
              <a:defRPr/>
            </a:pPr>
            <a:endParaRPr lang="en-US"/>
          </a:p>
        </p:txBody>
      </p:sp>
      <p:sp>
        <p:nvSpPr>
          <p:cNvPr id="225283" name="Rectangle 3"/>
          <p:cNvSpPr>
            <a:spLocks noGrp="1" noChangeArrowheads="1"/>
          </p:cNvSpPr>
          <p:nvPr>
            <p:ph type="dt" sz="quarter" idx="1"/>
          </p:nvPr>
        </p:nvSpPr>
        <p:spPr bwMode="auto">
          <a:xfrm>
            <a:off x="3978132" y="0"/>
            <a:ext cx="3043343" cy="465455"/>
          </a:xfrm>
          <a:prstGeom prst="rect">
            <a:avLst/>
          </a:prstGeom>
          <a:noFill/>
          <a:ln w="9525">
            <a:noFill/>
            <a:miter lim="800000"/>
            <a:headEnd/>
            <a:tailEnd/>
          </a:ln>
          <a:effectLst/>
        </p:spPr>
        <p:txBody>
          <a:bodyPr vert="horz" wrap="square" lIns="93300" tIns="46651" rIns="93300" bIns="46651" numCol="1" anchor="t" anchorCtr="0" compatLnSpc="1">
            <a:prstTxWarp prst="textNoShape">
              <a:avLst/>
            </a:prstTxWarp>
          </a:bodyPr>
          <a:lstStyle>
            <a:lvl1pPr algn="r" defTabSz="933323" eaLnBrk="1" hangingPunct="1">
              <a:defRPr sz="1200">
                <a:latin typeface="Arial" charset="0"/>
              </a:defRPr>
            </a:lvl1pPr>
          </a:lstStyle>
          <a:p>
            <a:pPr>
              <a:defRPr/>
            </a:pPr>
            <a:endParaRPr lang="en-US"/>
          </a:p>
        </p:txBody>
      </p:sp>
      <p:sp>
        <p:nvSpPr>
          <p:cNvPr id="225284" name="Rectangle 4"/>
          <p:cNvSpPr>
            <a:spLocks noGrp="1" noChangeArrowheads="1"/>
          </p:cNvSpPr>
          <p:nvPr>
            <p:ph type="ftr" sz="quarter" idx="2"/>
          </p:nvPr>
        </p:nvSpPr>
        <p:spPr bwMode="auto">
          <a:xfrm>
            <a:off x="0" y="8842029"/>
            <a:ext cx="3043343" cy="465455"/>
          </a:xfrm>
          <a:prstGeom prst="rect">
            <a:avLst/>
          </a:prstGeom>
          <a:noFill/>
          <a:ln w="9525">
            <a:noFill/>
            <a:miter lim="800000"/>
            <a:headEnd/>
            <a:tailEnd/>
          </a:ln>
          <a:effectLst/>
        </p:spPr>
        <p:txBody>
          <a:bodyPr vert="horz" wrap="square" lIns="93300" tIns="46651" rIns="93300" bIns="46651" numCol="1" anchor="b" anchorCtr="0" compatLnSpc="1">
            <a:prstTxWarp prst="textNoShape">
              <a:avLst/>
            </a:prstTxWarp>
          </a:bodyPr>
          <a:lstStyle>
            <a:lvl1pPr defTabSz="933323" eaLnBrk="1" hangingPunct="1">
              <a:defRPr sz="1200">
                <a:latin typeface="Arial" charset="0"/>
              </a:defRPr>
            </a:lvl1pPr>
          </a:lstStyle>
          <a:p>
            <a:pPr>
              <a:defRPr/>
            </a:pPr>
            <a:endParaRPr lang="en-US"/>
          </a:p>
        </p:txBody>
      </p:sp>
      <p:sp>
        <p:nvSpPr>
          <p:cNvPr id="225285" name="Rectangle 5"/>
          <p:cNvSpPr>
            <a:spLocks noGrp="1" noChangeArrowheads="1"/>
          </p:cNvSpPr>
          <p:nvPr>
            <p:ph type="sldNum" sz="quarter" idx="3"/>
          </p:nvPr>
        </p:nvSpPr>
        <p:spPr bwMode="auto">
          <a:xfrm>
            <a:off x="3978132" y="8842029"/>
            <a:ext cx="3043343" cy="465455"/>
          </a:xfrm>
          <a:prstGeom prst="rect">
            <a:avLst/>
          </a:prstGeom>
          <a:noFill/>
          <a:ln w="9525">
            <a:noFill/>
            <a:miter lim="800000"/>
            <a:headEnd/>
            <a:tailEnd/>
          </a:ln>
          <a:effectLst/>
        </p:spPr>
        <p:txBody>
          <a:bodyPr vert="horz" wrap="square" lIns="93300" tIns="46651" rIns="93300" bIns="46651" numCol="1" anchor="b" anchorCtr="0" compatLnSpc="1">
            <a:prstTxWarp prst="textNoShape">
              <a:avLst/>
            </a:prstTxWarp>
          </a:bodyPr>
          <a:lstStyle>
            <a:lvl1pPr algn="r" eaLnBrk="1" hangingPunct="1">
              <a:defRPr sz="1200" smtClean="0"/>
            </a:lvl1pPr>
          </a:lstStyle>
          <a:p>
            <a:pPr>
              <a:defRPr/>
            </a:pPr>
            <a:fld id="{34187CAC-DE2D-48D4-8580-4CE0006CACE1}" type="slidenum">
              <a:rPr lang="en-US" altLang="en-US"/>
              <a:pPr>
                <a:defRPr/>
              </a:pPr>
              <a:t>‹#›</a:t>
            </a:fld>
            <a:endParaRPr lang="en-US" altLang="en-US"/>
          </a:p>
        </p:txBody>
      </p:sp>
    </p:spTree>
    <p:extLst>
      <p:ext uri="{BB962C8B-B14F-4D97-AF65-F5344CB8AC3E}">
        <p14:creationId xmlns:p14="http://schemas.microsoft.com/office/powerpoint/2010/main" val="990652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3043343" cy="465455"/>
          </a:xfrm>
          <a:prstGeom prst="rect">
            <a:avLst/>
          </a:prstGeom>
          <a:noFill/>
          <a:ln w="9525">
            <a:noFill/>
            <a:miter lim="800000"/>
            <a:headEnd/>
            <a:tailEnd/>
          </a:ln>
          <a:effectLst/>
        </p:spPr>
        <p:txBody>
          <a:bodyPr vert="horz" wrap="square" lIns="93300" tIns="46651" rIns="93300" bIns="46651" numCol="1" anchor="t" anchorCtr="0" compatLnSpc="1">
            <a:prstTxWarp prst="textNoShape">
              <a:avLst/>
            </a:prstTxWarp>
          </a:bodyPr>
          <a:lstStyle>
            <a:lvl1pPr defTabSz="933323" eaLnBrk="1" hangingPunct="1">
              <a:defRPr sz="1200">
                <a:latin typeface="Arial" charset="0"/>
              </a:defRPr>
            </a:lvl1pPr>
          </a:lstStyle>
          <a:p>
            <a:pPr>
              <a:defRPr/>
            </a:pPr>
            <a:endParaRPr lang="en-US"/>
          </a:p>
        </p:txBody>
      </p:sp>
      <p:sp>
        <p:nvSpPr>
          <p:cNvPr id="66563" name="Rectangle 3"/>
          <p:cNvSpPr>
            <a:spLocks noGrp="1" noChangeArrowheads="1"/>
          </p:cNvSpPr>
          <p:nvPr>
            <p:ph type="dt" idx="1"/>
          </p:nvPr>
        </p:nvSpPr>
        <p:spPr bwMode="auto">
          <a:xfrm>
            <a:off x="3978132" y="0"/>
            <a:ext cx="3043343" cy="465455"/>
          </a:xfrm>
          <a:prstGeom prst="rect">
            <a:avLst/>
          </a:prstGeom>
          <a:noFill/>
          <a:ln w="9525">
            <a:noFill/>
            <a:miter lim="800000"/>
            <a:headEnd/>
            <a:tailEnd/>
          </a:ln>
          <a:effectLst/>
        </p:spPr>
        <p:txBody>
          <a:bodyPr vert="horz" wrap="square" lIns="93300" tIns="46651" rIns="93300" bIns="46651" numCol="1" anchor="t" anchorCtr="0" compatLnSpc="1">
            <a:prstTxWarp prst="textNoShape">
              <a:avLst/>
            </a:prstTxWarp>
          </a:bodyPr>
          <a:lstStyle>
            <a:lvl1pPr algn="r" defTabSz="933323" eaLnBrk="1" hangingPunct="1">
              <a:defRPr sz="1200">
                <a:latin typeface="Arial" charset="0"/>
              </a:defRPr>
            </a:lvl1pPr>
          </a:lstStyle>
          <a:p>
            <a:pPr>
              <a:defRPr/>
            </a:pPr>
            <a:endParaRPr lang="en-US"/>
          </a:p>
        </p:txBody>
      </p:sp>
      <p:sp>
        <p:nvSpPr>
          <p:cNvPr id="7172" name="Rectangle 4"/>
          <p:cNvSpPr>
            <a:spLocks noGrp="1" noRot="1" noChangeAspect="1" noChangeArrowheads="1" noTextEdit="1"/>
          </p:cNvSpPr>
          <p:nvPr>
            <p:ph type="sldImg" idx="2"/>
          </p:nvPr>
        </p:nvSpPr>
        <p:spPr bwMode="auto">
          <a:xfrm>
            <a:off x="1184275" y="698500"/>
            <a:ext cx="4656138"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5" name="Rectangle 5"/>
          <p:cNvSpPr>
            <a:spLocks noGrp="1" noChangeArrowheads="1"/>
          </p:cNvSpPr>
          <p:nvPr>
            <p:ph type="body" sz="quarter" idx="3"/>
          </p:nvPr>
        </p:nvSpPr>
        <p:spPr bwMode="auto">
          <a:xfrm>
            <a:off x="700686" y="4421823"/>
            <a:ext cx="5621731" cy="4189095"/>
          </a:xfrm>
          <a:prstGeom prst="rect">
            <a:avLst/>
          </a:prstGeom>
          <a:noFill/>
          <a:ln w="9525">
            <a:noFill/>
            <a:miter lim="800000"/>
            <a:headEnd/>
            <a:tailEnd/>
          </a:ln>
          <a:effectLst/>
        </p:spPr>
        <p:txBody>
          <a:bodyPr vert="horz" wrap="square" lIns="93300" tIns="46651" rIns="93300" bIns="4665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6566" name="Rectangle 6"/>
          <p:cNvSpPr>
            <a:spLocks noGrp="1" noChangeArrowheads="1"/>
          </p:cNvSpPr>
          <p:nvPr>
            <p:ph type="ftr" sz="quarter" idx="4"/>
          </p:nvPr>
        </p:nvSpPr>
        <p:spPr bwMode="auto">
          <a:xfrm>
            <a:off x="0" y="8842029"/>
            <a:ext cx="3043343" cy="465455"/>
          </a:xfrm>
          <a:prstGeom prst="rect">
            <a:avLst/>
          </a:prstGeom>
          <a:noFill/>
          <a:ln w="9525">
            <a:noFill/>
            <a:miter lim="800000"/>
            <a:headEnd/>
            <a:tailEnd/>
          </a:ln>
          <a:effectLst/>
        </p:spPr>
        <p:txBody>
          <a:bodyPr vert="horz" wrap="square" lIns="93300" tIns="46651" rIns="93300" bIns="46651" numCol="1" anchor="b" anchorCtr="0" compatLnSpc="1">
            <a:prstTxWarp prst="textNoShape">
              <a:avLst/>
            </a:prstTxWarp>
          </a:bodyPr>
          <a:lstStyle>
            <a:lvl1pPr defTabSz="933323" eaLnBrk="1" hangingPunct="1">
              <a:defRPr sz="1200">
                <a:latin typeface="Arial" charset="0"/>
              </a:defRPr>
            </a:lvl1pPr>
          </a:lstStyle>
          <a:p>
            <a:pPr>
              <a:defRPr/>
            </a:pPr>
            <a:endParaRPr lang="en-US"/>
          </a:p>
        </p:txBody>
      </p:sp>
      <p:sp>
        <p:nvSpPr>
          <p:cNvPr id="66567" name="Rectangle 7"/>
          <p:cNvSpPr>
            <a:spLocks noGrp="1" noChangeArrowheads="1"/>
          </p:cNvSpPr>
          <p:nvPr>
            <p:ph type="sldNum" sz="quarter" idx="5"/>
          </p:nvPr>
        </p:nvSpPr>
        <p:spPr bwMode="auto">
          <a:xfrm>
            <a:off x="3978132" y="8842029"/>
            <a:ext cx="3043343" cy="465455"/>
          </a:xfrm>
          <a:prstGeom prst="rect">
            <a:avLst/>
          </a:prstGeom>
          <a:noFill/>
          <a:ln w="9525">
            <a:noFill/>
            <a:miter lim="800000"/>
            <a:headEnd/>
            <a:tailEnd/>
          </a:ln>
          <a:effectLst/>
        </p:spPr>
        <p:txBody>
          <a:bodyPr vert="horz" wrap="square" lIns="93300" tIns="46651" rIns="93300" bIns="46651" numCol="1" anchor="b" anchorCtr="0" compatLnSpc="1">
            <a:prstTxWarp prst="textNoShape">
              <a:avLst/>
            </a:prstTxWarp>
          </a:bodyPr>
          <a:lstStyle>
            <a:lvl1pPr algn="r" eaLnBrk="1" hangingPunct="1">
              <a:defRPr sz="1200" smtClean="0"/>
            </a:lvl1pPr>
          </a:lstStyle>
          <a:p>
            <a:pPr>
              <a:defRPr/>
            </a:pPr>
            <a:fld id="{D4AB2699-5178-4583-9CC9-D8BCBD713736}" type="slidenum">
              <a:rPr lang="en-US" altLang="en-US"/>
              <a:pPr>
                <a:defRPr/>
              </a:pPr>
              <a:t>‹#›</a:t>
            </a:fld>
            <a:endParaRPr lang="en-US" altLang="en-US"/>
          </a:p>
        </p:txBody>
      </p:sp>
    </p:spTree>
    <p:extLst>
      <p:ext uri="{BB962C8B-B14F-4D97-AF65-F5344CB8AC3E}">
        <p14:creationId xmlns:p14="http://schemas.microsoft.com/office/powerpoint/2010/main" val="1873270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xfrm>
            <a:off x="1184275" y="698500"/>
            <a:ext cx="4656138" cy="3490913"/>
          </a:xfrm>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anose="020B0604020202020204" pitchFamily="34" charset="0"/>
            </a:endParaRPr>
          </a:p>
        </p:txBody>
      </p:sp>
    </p:spTree>
    <p:extLst>
      <p:ext uri="{BB962C8B-B14F-4D97-AF65-F5344CB8AC3E}">
        <p14:creationId xmlns:p14="http://schemas.microsoft.com/office/powerpoint/2010/main" val="2198636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21</a:t>
            </a:fld>
            <a:endParaRPr lang="en-US" altLang="en-US"/>
          </a:p>
        </p:txBody>
      </p:sp>
    </p:spTree>
    <p:extLst>
      <p:ext uri="{BB962C8B-B14F-4D97-AF65-F5344CB8AC3E}">
        <p14:creationId xmlns:p14="http://schemas.microsoft.com/office/powerpoint/2010/main" val="32502469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22</a:t>
            </a:fld>
            <a:endParaRPr lang="en-US" altLang="en-US"/>
          </a:p>
        </p:txBody>
      </p:sp>
    </p:spTree>
    <p:extLst>
      <p:ext uri="{BB962C8B-B14F-4D97-AF65-F5344CB8AC3E}">
        <p14:creationId xmlns:p14="http://schemas.microsoft.com/office/powerpoint/2010/main" val="19954289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KO will ensure most recent </a:t>
            </a:r>
            <a:r>
              <a:rPr lang="en-US" dirty="0" err="1" smtClean="0"/>
              <a:t>eCMRA</a:t>
            </a:r>
            <a:r>
              <a:rPr lang="en-US" baseline="0" dirty="0" smtClean="0"/>
              <a:t> language is inserted into PWS in the appropriate section</a:t>
            </a: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24</a:t>
            </a:fld>
            <a:endParaRPr lang="en-US" altLang="en-US"/>
          </a:p>
        </p:txBody>
      </p:sp>
    </p:spTree>
    <p:extLst>
      <p:ext uri="{BB962C8B-B14F-4D97-AF65-F5344CB8AC3E}">
        <p14:creationId xmlns:p14="http://schemas.microsoft.com/office/powerpoint/2010/main" val="22060029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26</a:t>
            </a:fld>
            <a:endParaRPr lang="en-US" altLang="en-US"/>
          </a:p>
        </p:txBody>
      </p:sp>
    </p:spTree>
    <p:extLst>
      <p:ext uri="{BB962C8B-B14F-4D97-AF65-F5344CB8AC3E}">
        <p14:creationId xmlns:p14="http://schemas.microsoft.com/office/powerpoint/2010/main" val="39878721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Financial</a:t>
            </a:r>
            <a:r>
              <a:rPr lang="en-US" baseline="0" dirty="0" smtClean="0"/>
              <a:t> incentives ONLY if government can support (i.e., has the funds)</a:t>
            </a:r>
          </a:p>
          <a:p>
            <a:r>
              <a:rPr lang="en-US" baseline="0" dirty="0" smtClean="0"/>
              <a:t>	Requires CLIN structure</a:t>
            </a:r>
          </a:p>
          <a:p>
            <a:r>
              <a:rPr lang="en-US" baseline="0" dirty="0" smtClean="0"/>
              <a:t>Non-financial: increased/decreased reporting, increased/decreased status meetings</a:t>
            </a:r>
          </a:p>
          <a:p>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35</a:t>
            </a:fld>
            <a:endParaRPr lang="en-US" altLang="en-US"/>
          </a:p>
        </p:txBody>
      </p:sp>
    </p:spTree>
    <p:extLst>
      <p:ext uri="{BB962C8B-B14F-4D97-AF65-F5344CB8AC3E}">
        <p14:creationId xmlns:p14="http://schemas.microsoft.com/office/powerpoint/2010/main" val="32500011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38</a:t>
            </a:fld>
            <a:endParaRPr lang="en-US" altLang="en-US"/>
          </a:p>
        </p:txBody>
      </p:sp>
    </p:spTree>
    <p:extLst>
      <p:ext uri="{BB962C8B-B14F-4D97-AF65-F5344CB8AC3E}">
        <p14:creationId xmlns:p14="http://schemas.microsoft.com/office/powerpoint/2010/main" val="16626152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cannot expedite these requests for you</a:t>
            </a:r>
          </a:p>
          <a:p>
            <a:r>
              <a:rPr lang="en-US" dirty="0" smtClean="0"/>
              <a:t>We cannot satisfy these requirements for you</a:t>
            </a: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48</a:t>
            </a:fld>
            <a:endParaRPr lang="en-US" altLang="en-US"/>
          </a:p>
        </p:txBody>
      </p:sp>
    </p:spTree>
    <p:extLst>
      <p:ext uri="{BB962C8B-B14F-4D97-AF65-F5344CB8AC3E}">
        <p14:creationId xmlns:p14="http://schemas.microsoft.com/office/powerpoint/2010/main" val="238298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DoDI</a:t>
            </a:r>
            <a:endParaRPr lang="en-US" dirty="0" smtClean="0"/>
          </a:p>
          <a:p>
            <a:pPr marL="171450" indent="-171450">
              <a:buFont typeface="Arial" panose="020B0604020202020204" pitchFamily="34" charset="0"/>
              <a:buChar char="•"/>
            </a:pPr>
            <a:r>
              <a:rPr lang="en-US" dirty="0" smtClean="0"/>
              <a:t>Ensure </a:t>
            </a:r>
            <a:r>
              <a:rPr lang="en-US" dirty="0"/>
              <a:t>requirements are reviewed, validated, and approved, verifying need and appropriate level of </a:t>
            </a:r>
            <a:r>
              <a:rPr lang="en-US" dirty="0" smtClean="0"/>
              <a:t>service.</a:t>
            </a:r>
          </a:p>
          <a:p>
            <a:pPr marL="171450" indent="-171450">
              <a:buFont typeface="Arial" panose="020B0604020202020204" pitchFamily="34" charset="0"/>
              <a:buChar char="•"/>
            </a:pPr>
            <a:r>
              <a:rPr lang="en-US" dirty="0" smtClean="0"/>
              <a:t>Supports </a:t>
            </a:r>
            <a:r>
              <a:rPr lang="en-US" dirty="0"/>
              <a:t>minimum service </a:t>
            </a:r>
            <a:r>
              <a:rPr lang="en-US" dirty="0" smtClean="0"/>
              <a:t>needs</a:t>
            </a:r>
          </a:p>
          <a:p>
            <a:pPr marL="171450" indent="-171450">
              <a:buFont typeface="Arial" panose="020B0604020202020204" pitchFamily="34" charset="0"/>
              <a:buChar char="•"/>
            </a:pPr>
            <a:r>
              <a:rPr lang="en-US" dirty="0" smtClean="0"/>
              <a:t>Prioritizes </a:t>
            </a:r>
            <a:r>
              <a:rPr lang="en-US" dirty="0"/>
              <a:t>service requirements to identify opportunities and </a:t>
            </a:r>
            <a:r>
              <a:rPr lang="en-US" dirty="0" smtClean="0"/>
              <a:t>efficiencies</a:t>
            </a:r>
          </a:p>
          <a:p>
            <a:pPr marL="171450" indent="-171450">
              <a:buFont typeface="Arial" panose="020B0604020202020204" pitchFamily="34" charset="0"/>
              <a:buChar char="•"/>
            </a:pPr>
            <a:r>
              <a:rPr lang="en-US" dirty="0" smtClean="0"/>
              <a:t>Savings </a:t>
            </a:r>
            <a:r>
              <a:rPr lang="en-US" dirty="0"/>
              <a:t>may be realized through reduction in service delivery levels, outright cancellation to bring service requirements </a:t>
            </a:r>
            <a:r>
              <a:rPr lang="en-US" dirty="0" smtClean="0"/>
              <a:t>in-house, </a:t>
            </a:r>
            <a:r>
              <a:rPr lang="en-US" dirty="0"/>
              <a:t>or elimination of </a:t>
            </a:r>
            <a:r>
              <a:rPr lang="en-US" dirty="0" smtClean="0"/>
              <a:t>the service </a:t>
            </a:r>
            <a:r>
              <a:rPr lang="en-US" dirty="0"/>
              <a:t>altogether to fund higher-priority service requirements.</a:t>
            </a:r>
          </a:p>
          <a:p>
            <a:endParaRPr lang="en-US" dirty="0"/>
          </a:p>
          <a:p>
            <a:r>
              <a:rPr lang="en-US" dirty="0"/>
              <a:t>P&amp;R</a:t>
            </a:r>
          </a:p>
          <a:p>
            <a:pPr marL="171450" indent="-171450">
              <a:buFont typeface="Arial" panose="020B0604020202020204" pitchFamily="34" charset="0"/>
              <a:buChar char="•"/>
            </a:pPr>
            <a:r>
              <a:rPr lang="en-US" dirty="0" smtClean="0">
                <a:effectLst/>
              </a:rPr>
              <a:t>Mechanism for identifying, planning, prioritizing, and validating contract services requirements. </a:t>
            </a:r>
          </a:p>
          <a:p>
            <a:pPr marL="171450" indent="-171450">
              <a:buFont typeface="Arial" panose="020B0604020202020204" pitchFamily="34" charset="0"/>
              <a:buChar char="•"/>
            </a:pPr>
            <a:r>
              <a:rPr lang="en-US" dirty="0" smtClean="0">
                <a:effectLst/>
              </a:rPr>
              <a:t>Allows the Marine Corps to conduct service-level analysis to identify potential contract services efficiencies.</a:t>
            </a:r>
          </a:p>
          <a:p>
            <a:pPr marL="171450" indent="-171450">
              <a:buFont typeface="Arial" panose="020B0604020202020204" pitchFamily="34" charset="0"/>
              <a:buChar char="•"/>
            </a:pPr>
            <a:r>
              <a:rPr lang="en-US" dirty="0" smtClean="0">
                <a:effectLst/>
              </a:rPr>
              <a:t>Command leadership shall be responsible for the review, adjudication, and prioritization of service requirements.</a:t>
            </a:r>
          </a:p>
          <a:p>
            <a:pPr marL="171450" indent="-171450">
              <a:buFont typeface="Arial" panose="020B0604020202020204" pitchFamily="34" charset="0"/>
              <a:buChar char="•"/>
            </a:pPr>
            <a:r>
              <a:rPr lang="en-US" dirty="0" smtClean="0">
                <a:effectLst/>
              </a:rPr>
              <a:t>Each HQMC agency</a:t>
            </a:r>
            <a:r>
              <a:rPr lang="en-US" baseline="0" dirty="0" smtClean="0">
                <a:effectLst/>
              </a:rPr>
              <a:t> and command required to conduct an SRRB for services &gt;SAT</a:t>
            </a:r>
          </a:p>
          <a:p>
            <a:pPr marL="171450" indent="-171450">
              <a:buFont typeface="Arial" panose="020B0604020202020204" pitchFamily="34" charset="0"/>
              <a:buChar char="•"/>
            </a:pPr>
            <a:r>
              <a:rPr lang="en-US" dirty="0" smtClean="0">
                <a:effectLst/>
              </a:rPr>
              <a:t>3.F.  The SRRB validation authority shall be the first General Officer (GO) or Senior Executive Service (SES) member in the chain of command, or the commander when there is no GO or SES assigned to the command.</a:t>
            </a:r>
          </a:p>
          <a:p>
            <a:pPr marL="171450" indent="-171450">
              <a:buFont typeface="Arial" panose="020B0604020202020204" pitchFamily="34" charset="0"/>
              <a:buChar char="•"/>
            </a:pPr>
            <a:r>
              <a:rPr lang="en-US" dirty="0" smtClean="0">
                <a:effectLst/>
              </a:rPr>
              <a:t>3.F.1  The SRRB validation authority for requirements below 1 million dollars shall not be delegated to the O-6/GS-15 level without express consent from the Executive Contract Services Board (ECSB).  Requirements above 1 million dollars cannot be delegated below the authority specified in 3.F.</a:t>
            </a: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49</a:t>
            </a:fld>
            <a:endParaRPr lang="en-US" altLang="en-US"/>
          </a:p>
        </p:txBody>
      </p:sp>
    </p:spTree>
    <p:extLst>
      <p:ext uri="{BB962C8B-B14F-4D97-AF65-F5344CB8AC3E}">
        <p14:creationId xmlns:p14="http://schemas.microsoft.com/office/powerpoint/2010/main" val="19648754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52</a:t>
            </a:fld>
            <a:endParaRPr lang="en-US" altLang="en-US"/>
          </a:p>
        </p:txBody>
      </p:sp>
    </p:spTree>
    <p:extLst>
      <p:ext uri="{BB962C8B-B14F-4D97-AF65-F5344CB8AC3E}">
        <p14:creationId xmlns:p14="http://schemas.microsoft.com/office/powerpoint/2010/main" val="11157958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CANNOT WRITE OUR PWSs (OCOI)</a:t>
            </a: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55</a:t>
            </a:fld>
            <a:endParaRPr lang="en-US" altLang="en-US"/>
          </a:p>
        </p:txBody>
      </p:sp>
    </p:spTree>
    <p:extLst>
      <p:ext uri="{BB962C8B-B14F-4D97-AF65-F5344CB8AC3E}">
        <p14:creationId xmlns:p14="http://schemas.microsoft.com/office/powerpoint/2010/main" val="746600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Report to COMMCICOM</a:t>
            </a:r>
          </a:p>
          <a:p>
            <a:pPr marL="171450" indent="-171450">
              <a:buFont typeface="Arial" panose="020B0604020202020204" pitchFamily="34" charset="0"/>
              <a:buChar char="•"/>
            </a:pPr>
            <a:r>
              <a:rPr lang="en-US" dirty="0" smtClean="0"/>
              <a:t>Contracting authority from DC, I&amp;L</a:t>
            </a:r>
          </a:p>
          <a:p>
            <a:pPr marL="171450" indent="-171450">
              <a:buFont typeface="Arial" panose="020B0604020202020204" pitchFamily="34" charset="0"/>
              <a:buChar char="•"/>
            </a:pPr>
            <a:r>
              <a:rPr lang="en-US" dirty="0" smtClean="0"/>
              <a:t>Oversight authority for all MCICOM  contracting offices (RCOs) </a:t>
            </a:r>
          </a:p>
          <a:p>
            <a:pPr marL="171450" indent="-171450">
              <a:buFont typeface="Arial" panose="020B0604020202020204" pitchFamily="34" charset="0"/>
              <a:buChar char="•"/>
            </a:pPr>
            <a:r>
              <a:rPr lang="en-US" dirty="0" smtClean="0"/>
              <a:t>Execute contracts for I&amp;L, MCICOM, P&amp;R, and PP&amp;O over $250k</a:t>
            </a: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4</a:t>
            </a:fld>
            <a:endParaRPr lang="en-US" altLang="en-US"/>
          </a:p>
        </p:txBody>
      </p:sp>
    </p:spTree>
    <p:extLst>
      <p:ext uri="{BB962C8B-B14F-4D97-AF65-F5344CB8AC3E}">
        <p14:creationId xmlns:p14="http://schemas.microsoft.com/office/powerpoint/2010/main" val="405918116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56</a:t>
            </a:fld>
            <a:endParaRPr lang="en-US" altLang="en-US"/>
          </a:p>
        </p:txBody>
      </p:sp>
    </p:spTree>
    <p:extLst>
      <p:ext uri="{BB962C8B-B14F-4D97-AF65-F5344CB8AC3E}">
        <p14:creationId xmlns:p14="http://schemas.microsoft.com/office/powerpoint/2010/main" val="17544869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57</a:t>
            </a:fld>
            <a:endParaRPr lang="en-US" altLang="en-US"/>
          </a:p>
        </p:txBody>
      </p:sp>
    </p:spTree>
    <p:extLst>
      <p:ext uri="{BB962C8B-B14F-4D97-AF65-F5344CB8AC3E}">
        <p14:creationId xmlns:p14="http://schemas.microsoft.com/office/powerpoint/2010/main" val="19450272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61</a:t>
            </a:fld>
            <a:endParaRPr lang="en-US" altLang="en-US"/>
          </a:p>
        </p:txBody>
      </p:sp>
    </p:spTree>
    <p:extLst>
      <p:ext uri="{BB962C8B-B14F-4D97-AF65-F5344CB8AC3E}">
        <p14:creationId xmlns:p14="http://schemas.microsoft.com/office/powerpoint/2010/main" val="674287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Misunderstandings</a:t>
            </a:r>
          </a:p>
          <a:p>
            <a:pPr marL="171450" indent="-171450">
              <a:buFontTx/>
              <a:buChar char="-"/>
            </a:pPr>
            <a:r>
              <a:rPr lang="en-US" dirty="0" smtClean="0"/>
              <a:t>Potential</a:t>
            </a:r>
            <a:r>
              <a:rPr lang="en-US" baseline="0" dirty="0" smtClean="0"/>
              <a:t> vendors think there is a solicitation they are responding to</a:t>
            </a:r>
          </a:p>
          <a:p>
            <a:pPr marL="171450" indent="-171450">
              <a:buFontTx/>
              <a:buChar char="-"/>
            </a:pPr>
            <a:r>
              <a:rPr lang="en-US" baseline="0" dirty="0" smtClean="0"/>
              <a:t>Current vendors think there is a validated requirement they will perform and may begin to prepare for work</a:t>
            </a: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62</a:t>
            </a:fld>
            <a:endParaRPr lang="en-US" altLang="en-US"/>
          </a:p>
        </p:txBody>
      </p:sp>
    </p:spTree>
    <p:extLst>
      <p:ext uri="{BB962C8B-B14F-4D97-AF65-F5344CB8AC3E}">
        <p14:creationId xmlns:p14="http://schemas.microsoft.com/office/powerpoint/2010/main" val="14573069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How</a:t>
            </a:r>
            <a:r>
              <a:rPr lang="en-US" baseline="0" dirty="0" smtClean="0"/>
              <a:t> was the estimate made?</a:t>
            </a:r>
          </a:p>
          <a:p>
            <a:pPr marL="457200" lvl="1" indent="0">
              <a:buNone/>
            </a:pPr>
            <a:r>
              <a:rPr lang="en-US" baseline="0" dirty="0" smtClean="0"/>
              <a:t>Automated (automated system using algorithm) versus manual</a:t>
            </a:r>
          </a:p>
          <a:p>
            <a:pPr marL="228600" lvl="0" indent="-228600">
              <a:buAutoNum type="arabicPeriod"/>
            </a:pPr>
            <a:r>
              <a:rPr lang="en-US" baseline="0" dirty="0" smtClean="0"/>
              <a:t>What assumptions were made?</a:t>
            </a:r>
          </a:p>
          <a:p>
            <a:pPr marL="457200" lvl="1" indent="0">
              <a:buNone/>
            </a:pPr>
            <a:r>
              <a:rPr lang="en-US" baseline="0" dirty="0" smtClean="0"/>
              <a:t>Every estimate involves assumptions</a:t>
            </a:r>
          </a:p>
          <a:p>
            <a:pPr marL="457200" lvl="1" indent="0">
              <a:buNone/>
            </a:pPr>
            <a:r>
              <a:rPr lang="en-US" baseline="0" dirty="0" smtClean="0"/>
              <a:t>E.g., last price paid was reasonable, market changes, future escalations</a:t>
            </a:r>
          </a:p>
          <a:p>
            <a:pPr marL="228600" lvl="0" indent="-228600">
              <a:buAutoNum type="arabicPeriod"/>
            </a:pPr>
            <a:r>
              <a:rPr lang="en-US" baseline="0" dirty="0" smtClean="0"/>
              <a:t>What information or tools were used?</a:t>
            </a:r>
          </a:p>
          <a:p>
            <a:pPr marL="457200" lvl="1" indent="0">
              <a:buNone/>
            </a:pPr>
            <a:r>
              <a:rPr lang="en-US" baseline="0" dirty="0" smtClean="0"/>
              <a:t>Market research, quantitative techniques, professional judgment, reasoned analysis</a:t>
            </a:r>
          </a:p>
          <a:p>
            <a:pPr marL="228600" lvl="0" indent="-228600">
              <a:buAutoNum type="arabicPeriod"/>
            </a:pPr>
            <a:r>
              <a:rPr lang="en-US" baseline="0" dirty="0" smtClean="0"/>
              <a:t>Where was the information obtained?</a:t>
            </a:r>
          </a:p>
          <a:p>
            <a:pPr marL="457200" lvl="1" indent="0">
              <a:buNone/>
            </a:pPr>
            <a:r>
              <a:rPr lang="en-US" baseline="0" dirty="0" smtClean="0"/>
              <a:t>Breadth and depth of information</a:t>
            </a:r>
          </a:p>
          <a:p>
            <a:pPr marL="457200" lvl="1" indent="0">
              <a:buNone/>
            </a:pPr>
            <a:r>
              <a:rPr lang="en-US" baseline="0" dirty="0" smtClean="0"/>
              <a:t>Sources – historical prices, published price lists, vendor catalogs, market survey, etc.</a:t>
            </a:r>
          </a:p>
          <a:p>
            <a:pPr marL="228600" lvl="0" indent="-228600">
              <a:buAutoNum type="arabicPeriod"/>
            </a:pPr>
            <a:r>
              <a:rPr lang="en-US" baseline="0" dirty="0" smtClean="0"/>
              <a:t>How did previous estimates compare to previous prices paid?</a:t>
            </a:r>
          </a:p>
          <a:p>
            <a:pPr marL="457200" lvl="1" indent="0">
              <a:buNone/>
            </a:pPr>
            <a:r>
              <a:rPr lang="en-US" baseline="0" dirty="0" smtClean="0"/>
              <a:t>Tells us how much reliance we can place on current estimate</a:t>
            </a:r>
          </a:p>
          <a:p>
            <a:pPr marL="457200" lvl="1" indent="0">
              <a:buNone/>
            </a:pPr>
            <a:r>
              <a:rPr lang="en-US" baseline="0" dirty="0" smtClean="0"/>
              <a:t>If previous estimates were way off, less reliance on this estimate</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63</a:t>
            </a:fld>
            <a:endParaRPr lang="en-US" altLang="en-US"/>
          </a:p>
        </p:txBody>
      </p:sp>
    </p:spTree>
    <p:extLst>
      <p:ext uri="{BB962C8B-B14F-4D97-AF65-F5344CB8AC3E}">
        <p14:creationId xmlns:p14="http://schemas.microsoft.com/office/powerpoint/2010/main" val="22767762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a:t>
            </a:r>
            <a:r>
              <a:rPr lang="en-US" baseline="0" dirty="0" smtClean="0"/>
              <a:t> to ITPRAS and SRRB, this is not a contracting requirement – we enforce</a:t>
            </a:r>
          </a:p>
          <a:p>
            <a:r>
              <a:rPr lang="en-US" baseline="0" dirty="0" smtClean="0"/>
              <a:t>We cannot do this for you or expedite</a:t>
            </a: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64</a:t>
            </a:fld>
            <a:endParaRPr lang="en-US" altLang="en-US"/>
          </a:p>
        </p:txBody>
      </p:sp>
    </p:spTree>
    <p:extLst>
      <p:ext uri="{BB962C8B-B14F-4D97-AF65-F5344CB8AC3E}">
        <p14:creationId xmlns:p14="http://schemas.microsoft.com/office/powerpoint/2010/main" val="39994956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67</a:t>
            </a:fld>
            <a:endParaRPr lang="en-US" altLang="en-US"/>
          </a:p>
        </p:txBody>
      </p:sp>
    </p:spTree>
    <p:extLst>
      <p:ext uri="{BB962C8B-B14F-4D97-AF65-F5344CB8AC3E}">
        <p14:creationId xmlns:p14="http://schemas.microsoft.com/office/powerpoint/2010/main" val="204420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68</a:t>
            </a:fld>
            <a:endParaRPr lang="en-US" altLang="en-US"/>
          </a:p>
        </p:txBody>
      </p:sp>
    </p:spTree>
    <p:extLst>
      <p:ext uri="{BB962C8B-B14F-4D97-AF65-F5344CB8AC3E}">
        <p14:creationId xmlns:p14="http://schemas.microsoft.com/office/powerpoint/2010/main" val="1505501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KO will give a kick-off training for source selection</a:t>
            </a:r>
          </a:p>
          <a:p>
            <a:endParaRPr lang="en-US" dirty="0" smtClean="0"/>
          </a:p>
          <a:p>
            <a:r>
              <a:rPr lang="en-US" dirty="0" smtClean="0"/>
              <a:t>LPTA: Document how each proposal is acceptable or unacceptable in accordance with the evaluation criteria. Award to lowest priced acceptable proposal.</a:t>
            </a:r>
            <a:r>
              <a:rPr lang="en-US" baseline="0" dirty="0" smtClean="0"/>
              <a:t> (Somewhat black and white.)</a:t>
            </a:r>
            <a:endParaRPr lang="en-US" dirty="0" smtClean="0"/>
          </a:p>
          <a:p>
            <a:endParaRPr lang="en-US" dirty="0" smtClean="0"/>
          </a:p>
          <a:p>
            <a:r>
              <a:rPr lang="en-US" dirty="0" smtClean="0"/>
              <a:t>Tradeoff: Document how well</a:t>
            </a:r>
            <a:r>
              <a:rPr lang="en-US" baseline="0" dirty="0" smtClean="0"/>
              <a:t> each proposal met each evaluation factor. Weight non-price and price to determine awardee. (More gray area.)</a:t>
            </a:r>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70</a:t>
            </a:fld>
            <a:endParaRPr lang="en-US" altLang="en-US"/>
          </a:p>
        </p:txBody>
      </p:sp>
    </p:spTree>
    <p:extLst>
      <p:ext uri="{BB962C8B-B14F-4D97-AF65-F5344CB8AC3E}">
        <p14:creationId xmlns:p14="http://schemas.microsoft.com/office/powerpoint/2010/main" val="145853531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Non-Federal</a:t>
            </a:r>
            <a:r>
              <a:rPr lang="en-US" baseline="0" dirty="0" smtClean="0"/>
              <a:t> employment: </a:t>
            </a:r>
            <a:r>
              <a:rPr lang="en-US" b="1" baseline="0" dirty="0" smtClean="0"/>
              <a:t>41 USC </a:t>
            </a:r>
            <a:r>
              <a:rPr lang="en-US" sz="1200" b="1" i="0" u="none" strike="noStrike" kern="1200" dirty="0" smtClean="0">
                <a:solidFill>
                  <a:schemeClr val="tx1"/>
                </a:solidFill>
                <a:effectLst/>
                <a:latin typeface="Arial" charset="0"/>
                <a:ea typeface="+mn-ea"/>
                <a:cs typeface="+mn-cs"/>
              </a:rPr>
              <a:t>§2104. Prohibition on former official's acceptance of compensation from contractor</a:t>
            </a:r>
          </a:p>
          <a:p>
            <a:r>
              <a:rPr lang="en-US" sz="1200" b="0" i="0" u="none" strike="noStrike" kern="1200" dirty="0" smtClean="0">
                <a:solidFill>
                  <a:schemeClr val="tx1"/>
                </a:solidFill>
                <a:effectLst/>
                <a:latin typeface="Arial" charset="0"/>
                <a:ea typeface="+mn-ea"/>
                <a:cs typeface="+mn-cs"/>
              </a:rPr>
              <a:t>(a) Prohibition.—A former official of a Federal agency may not accept compensation from a contractor as an employee, officer, director, or consultant of the contractor within one year after the official—</a:t>
            </a:r>
          </a:p>
          <a:p>
            <a:r>
              <a:rPr lang="en-US" sz="1200" b="0" i="0" u="none" strike="noStrike" kern="1200" dirty="0" smtClean="0">
                <a:solidFill>
                  <a:schemeClr val="tx1"/>
                </a:solidFill>
                <a:effectLst/>
                <a:latin typeface="Arial" charset="0"/>
                <a:ea typeface="+mn-ea"/>
                <a:cs typeface="+mn-cs"/>
              </a:rPr>
              <a:t>	(1) served, when the contractor was selected or awarded a contract, as the procuring contracting officer, the source selection authority, a member of the source selection evaluation board, or the chief of a financial or technical evaluation team in a procurement in which that contractor was selected for award of a contract in excess of $10,000,000;</a:t>
            </a:r>
          </a:p>
          <a:p>
            <a:r>
              <a:rPr lang="en-US" sz="1200" b="0" i="0" u="none" strike="noStrike" kern="1200" dirty="0" smtClean="0">
                <a:solidFill>
                  <a:schemeClr val="tx1"/>
                </a:solidFill>
                <a:effectLst/>
                <a:latin typeface="Arial" charset="0"/>
                <a:ea typeface="+mn-ea"/>
                <a:cs typeface="+mn-cs"/>
              </a:rPr>
              <a:t>	(2) served as the program manager, deputy program manager, or administrative contracting officer for a contract in excess of $10,000,000 awarded to that contractor; or</a:t>
            </a:r>
          </a:p>
          <a:p>
            <a:r>
              <a:rPr lang="en-US" sz="1200" b="0" i="0" u="none" strike="noStrike" kern="1200" dirty="0" smtClean="0">
                <a:solidFill>
                  <a:schemeClr val="tx1"/>
                </a:solidFill>
                <a:effectLst/>
                <a:latin typeface="Arial" charset="0"/>
                <a:ea typeface="+mn-ea"/>
                <a:cs typeface="+mn-cs"/>
              </a:rPr>
              <a:t>	(3) personally made for the Federal agency a decision to—</a:t>
            </a:r>
          </a:p>
          <a:p>
            <a:r>
              <a:rPr lang="en-US" sz="1200" b="0" i="0" u="none" strike="noStrike" kern="1200" dirty="0" smtClean="0">
                <a:solidFill>
                  <a:schemeClr val="tx1"/>
                </a:solidFill>
                <a:effectLst/>
                <a:latin typeface="Arial" charset="0"/>
                <a:ea typeface="+mn-ea"/>
                <a:cs typeface="+mn-cs"/>
              </a:rPr>
              <a:t>		(A) award a contract, subcontract, modification of a contract or subcontract, or a task order or delivery order in excess of $10,000,000 to that contractor;</a:t>
            </a:r>
          </a:p>
          <a:p>
            <a:r>
              <a:rPr lang="en-US" sz="1200" b="0" i="0" u="none" strike="noStrike" kern="1200" dirty="0" smtClean="0">
                <a:solidFill>
                  <a:schemeClr val="tx1"/>
                </a:solidFill>
                <a:effectLst/>
                <a:latin typeface="Arial" charset="0"/>
                <a:ea typeface="+mn-ea"/>
                <a:cs typeface="+mn-cs"/>
              </a:rPr>
              <a:t>		(B) establish overhead or other rates applicable to one or more contracts for that contractor that are valued in excess of $10,000,000;</a:t>
            </a:r>
          </a:p>
          <a:p>
            <a:r>
              <a:rPr lang="en-US" sz="1200" b="0" i="0" u="none" strike="noStrike" kern="1200" dirty="0" smtClean="0">
                <a:solidFill>
                  <a:schemeClr val="tx1"/>
                </a:solidFill>
                <a:effectLst/>
                <a:latin typeface="Arial" charset="0"/>
                <a:ea typeface="+mn-ea"/>
                <a:cs typeface="+mn-cs"/>
              </a:rPr>
              <a:t>		(C) approve issuance of one or more contract payments in excess of $10,000,000 to that contractor; or</a:t>
            </a:r>
          </a:p>
          <a:p>
            <a:r>
              <a:rPr lang="en-US" sz="1200" b="0" i="0" u="none" strike="noStrike" kern="1200" dirty="0" smtClean="0">
                <a:solidFill>
                  <a:schemeClr val="tx1"/>
                </a:solidFill>
                <a:effectLst/>
                <a:latin typeface="Arial" charset="0"/>
                <a:ea typeface="+mn-ea"/>
                <a:cs typeface="+mn-cs"/>
              </a:rPr>
              <a:t>		(D) pay or settle a claim in excess of $10,000,000 with that contractor.</a:t>
            </a:r>
          </a:p>
          <a:p>
            <a:r>
              <a:rPr lang="en-US" sz="1200" b="0" i="0" u="none" strike="noStrike" kern="1200" dirty="0" smtClean="0">
                <a:solidFill>
                  <a:schemeClr val="tx1"/>
                </a:solidFill>
                <a:effectLst/>
                <a:latin typeface="Arial" charset="0"/>
                <a:ea typeface="+mn-ea"/>
                <a:cs typeface="+mn-cs"/>
              </a:rPr>
              <a:t>(b) When Compensation May Be Accepted.—Subsection (a) does not prohibit a former official of a Federal agency from accepting compensation from a division or affiliate of a contractor that does not produce the same or similar products or services as the entity of the contractor that is responsible for the contract referred to in paragraph (1), (2), or (3) of subsection (a).</a:t>
            </a:r>
          </a:p>
          <a:p>
            <a:r>
              <a:rPr lang="en-US" sz="1200" b="0" i="0" u="none" strike="noStrike" kern="1200" dirty="0" smtClean="0">
                <a:solidFill>
                  <a:schemeClr val="tx1"/>
                </a:solidFill>
                <a:effectLst/>
                <a:latin typeface="Arial" charset="0"/>
                <a:ea typeface="+mn-ea"/>
                <a:cs typeface="+mn-cs"/>
              </a:rPr>
              <a:t>(c) Implementing Regulations.—Regulations implementing this section shall include procedures for an official or former official of a Federal agency to request advice from the appropriate designated agency ethics official regarding whether the official or former official is or would be precluded by this section from accepting compensation from a particular contractor.</a:t>
            </a:r>
          </a:p>
          <a:p>
            <a:r>
              <a:rPr lang="en-US" sz="1200" b="0" i="0" u="none" strike="noStrike" kern="1200" dirty="0" smtClean="0">
                <a:solidFill>
                  <a:schemeClr val="tx1"/>
                </a:solidFill>
                <a:effectLst/>
                <a:latin typeface="Arial" charset="0"/>
                <a:ea typeface="+mn-ea"/>
                <a:cs typeface="+mn-cs"/>
              </a:rPr>
              <a:t>(d) Persons Subject to Penalties.—The following are subject to the penalties and administrative actions set forth in section 2105 of this title:</a:t>
            </a:r>
          </a:p>
          <a:p>
            <a:r>
              <a:rPr lang="en-US" sz="1200" b="0" i="0" u="none" strike="noStrike" kern="1200" dirty="0" smtClean="0">
                <a:solidFill>
                  <a:schemeClr val="tx1"/>
                </a:solidFill>
                <a:effectLst/>
                <a:latin typeface="Arial" charset="0"/>
                <a:ea typeface="+mn-ea"/>
                <a:cs typeface="+mn-cs"/>
              </a:rPr>
              <a:t>	(1) A former official who knowingly accepts compensation in violation of this section.</a:t>
            </a:r>
          </a:p>
          <a:p>
            <a:r>
              <a:rPr lang="en-US" sz="1200" b="0" i="0" u="none" strike="noStrike" kern="1200" dirty="0" smtClean="0">
                <a:solidFill>
                  <a:schemeClr val="tx1"/>
                </a:solidFill>
                <a:effectLst/>
                <a:latin typeface="Arial" charset="0"/>
                <a:ea typeface="+mn-ea"/>
                <a:cs typeface="+mn-cs"/>
              </a:rPr>
              <a:t>	(2) A contractor that provides compensation to a former official knowing that the official accepts the compensation in violation of this section.</a:t>
            </a:r>
          </a:p>
          <a:p>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71</a:t>
            </a:fld>
            <a:endParaRPr lang="en-US" altLang="en-US"/>
          </a:p>
        </p:txBody>
      </p:sp>
    </p:spTree>
    <p:extLst>
      <p:ext uri="{BB962C8B-B14F-4D97-AF65-F5344CB8AC3E}">
        <p14:creationId xmlns:p14="http://schemas.microsoft.com/office/powerpoint/2010/main" val="2276172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800" dirty="0" smtClean="0"/>
              <a:t>OCOI</a:t>
            </a:r>
            <a:endParaRPr lang="en-US" sz="1800" baseline="0" dirty="0" smtClean="0"/>
          </a:p>
          <a:p>
            <a:pPr marL="285750" lvl="0" indent="-285750">
              <a:buFont typeface="Arial" panose="020B0604020202020204" pitchFamily="34" charset="0"/>
              <a:buChar char="•"/>
            </a:pPr>
            <a:r>
              <a:rPr lang="en-US" sz="1800" baseline="0" dirty="0" smtClean="0"/>
              <a:t>FAR 9.5</a:t>
            </a:r>
          </a:p>
          <a:p>
            <a:pPr marL="285750" lvl="0" indent="-285750">
              <a:buFont typeface="Arial" panose="020B0604020202020204" pitchFamily="34" charset="0"/>
              <a:buChar char="•"/>
            </a:pPr>
            <a:r>
              <a:rPr lang="en-US" sz="1800" baseline="0" dirty="0" smtClean="0"/>
              <a:t>If vendor is involved in writing PWS, can be barred from proposing on work</a:t>
            </a:r>
          </a:p>
          <a:p>
            <a:pPr marL="0" lvl="0" indent="0">
              <a:buFont typeface="Arial" panose="020B0604020202020204" pitchFamily="34" charset="0"/>
              <a:buNone/>
            </a:pPr>
            <a:r>
              <a:rPr lang="en-US" sz="1800" baseline="0" dirty="0" smtClean="0"/>
              <a:t>Direct awards</a:t>
            </a:r>
          </a:p>
          <a:p>
            <a:pPr marL="285750" lvl="0" indent="-285750">
              <a:buFont typeface="Arial" panose="020B0604020202020204" pitchFamily="34" charset="0"/>
              <a:buChar char="•"/>
            </a:pPr>
            <a:r>
              <a:rPr lang="en-US" sz="1800" dirty="0" smtClean="0"/>
              <a:t>We lose a lot of power/control and give it to SBA</a:t>
            </a:r>
          </a:p>
          <a:p>
            <a:pPr marL="285750" lvl="0" indent="-285750">
              <a:buFont typeface="Arial" panose="020B0604020202020204" pitchFamily="34" charset="0"/>
              <a:buChar char="•"/>
            </a:pPr>
            <a:r>
              <a:rPr lang="en-US" sz="1800" dirty="0" smtClean="0"/>
              <a:t>Once a requirement is in the 8(a) program, it is there for good</a:t>
            </a:r>
          </a:p>
          <a:p>
            <a:pPr marL="285750" lvl="0" indent="-285750">
              <a:buFont typeface="Arial" panose="020B0604020202020204" pitchFamily="34" charset="0"/>
              <a:buChar char="•"/>
            </a:pPr>
            <a:r>
              <a:rPr lang="en-US" sz="1800" dirty="0" smtClean="0"/>
              <a:t>Sole</a:t>
            </a:r>
            <a:r>
              <a:rPr lang="en-US" sz="1800" baseline="0" dirty="0" smtClean="0"/>
              <a:t> source limited to $4M, otherwise competitive</a:t>
            </a:r>
          </a:p>
          <a:p>
            <a:pPr marL="285750" lvl="0" indent="-285750">
              <a:buFont typeface="Arial" panose="020B0604020202020204" pitchFamily="34" charset="0"/>
              <a:buChar char="•"/>
            </a:pPr>
            <a:r>
              <a:rPr lang="en-US" sz="1800" baseline="0" dirty="0" smtClean="0"/>
              <a:t>Even if “sole source” proposed, SBA can require we compete</a:t>
            </a:r>
          </a:p>
          <a:p>
            <a:pPr marL="285750" lvl="0" indent="-285750">
              <a:buFont typeface="Arial" panose="020B0604020202020204" pitchFamily="34" charset="0"/>
              <a:buChar char="•"/>
            </a:pPr>
            <a:r>
              <a:rPr lang="en-US" sz="1800" baseline="0" dirty="0" smtClean="0"/>
              <a:t>Even if “sole source” proposed, SBA can tell us we need to consider a different vendor to be more equitable</a:t>
            </a:r>
            <a:endParaRPr lang="en-US" sz="1800"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5</a:t>
            </a:fld>
            <a:endParaRPr lang="en-US" altLang="en-US"/>
          </a:p>
        </p:txBody>
      </p:sp>
    </p:spTree>
    <p:extLst>
      <p:ext uri="{BB962C8B-B14F-4D97-AF65-F5344CB8AC3E}">
        <p14:creationId xmlns:p14="http://schemas.microsoft.com/office/powerpoint/2010/main" val="184386915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Emphasis on TECHNICAL.  If they do not have technical knowledge, then there should be some Government technical rep that is supporting them.</a:t>
            </a: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75</a:t>
            </a:fld>
            <a:endParaRPr lang="en-US" altLang="en-US"/>
          </a:p>
        </p:txBody>
      </p:sp>
    </p:spTree>
    <p:extLst>
      <p:ext uri="{BB962C8B-B14F-4D97-AF65-F5344CB8AC3E}">
        <p14:creationId xmlns:p14="http://schemas.microsoft.com/office/powerpoint/2010/main" val="40947624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 actual duties are spelled</a:t>
            </a:r>
            <a:r>
              <a:rPr lang="en-US" baseline="0" dirty="0" smtClean="0"/>
              <a:t> out in appointment memo</a:t>
            </a: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77</a:t>
            </a:fld>
            <a:endParaRPr lang="en-US" altLang="en-US"/>
          </a:p>
        </p:txBody>
      </p:sp>
    </p:spTree>
    <p:extLst>
      <p:ext uri="{BB962C8B-B14F-4D97-AF65-F5344CB8AC3E}">
        <p14:creationId xmlns:p14="http://schemas.microsoft.com/office/powerpoint/2010/main" val="9243197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6</a:t>
            </a:fld>
            <a:endParaRPr lang="en-US" altLang="en-US"/>
          </a:p>
        </p:txBody>
      </p:sp>
    </p:spTree>
    <p:extLst>
      <p:ext uri="{BB962C8B-B14F-4D97-AF65-F5344CB8AC3E}">
        <p14:creationId xmlns:p14="http://schemas.microsoft.com/office/powerpoint/2010/main" val="36192108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Just to show all the policies</a:t>
            </a:r>
            <a:r>
              <a:rPr lang="en-US" baseline="0" dirty="0" smtClean="0"/>
              <a:t> and regulations we need to comply with</a:t>
            </a:r>
          </a:p>
          <a:p>
            <a:r>
              <a:rPr lang="en-US" baseline="0" dirty="0" smtClean="0"/>
              <a:t>All of these constrain what we can do and how fast</a:t>
            </a: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7</a:t>
            </a:fld>
            <a:endParaRPr lang="en-US" altLang="en-US"/>
          </a:p>
        </p:txBody>
      </p:sp>
    </p:spTree>
    <p:extLst>
      <p:ext uri="{BB962C8B-B14F-4D97-AF65-F5344CB8AC3E}">
        <p14:creationId xmlns:p14="http://schemas.microsoft.com/office/powerpoint/2010/main" val="4272722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Brief FAR overview</a:t>
            </a:r>
          </a:p>
          <a:p>
            <a:endParaRPr lang="en-US" dirty="0" smtClean="0"/>
          </a:p>
          <a:p>
            <a:r>
              <a:rPr lang="en-US" dirty="0" smtClean="0"/>
              <a:t>Supplemented/implemented</a:t>
            </a:r>
            <a:r>
              <a:rPr lang="en-US" baseline="0" dirty="0" smtClean="0"/>
              <a:t> by:</a:t>
            </a:r>
          </a:p>
          <a:p>
            <a:pPr marL="171450" indent="-171450">
              <a:buFontTx/>
              <a:buChar char="-"/>
            </a:pPr>
            <a:r>
              <a:rPr lang="en-US" baseline="0" dirty="0" smtClean="0"/>
              <a:t>the DFARS for all of DoD</a:t>
            </a:r>
          </a:p>
          <a:p>
            <a:pPr marL="171450" indent="-171450">
              <a:buFontTx/>
              <a:buChar char="-"/>
            </a:pPr>
            <a:r>
              <a:rPr lang="en-US" baseline="0" dirty="0" smtClean="0"/>
              <a:t>the NMCARS for all of </a:t>
            </a:r>
            <a:r>
              <a:rPr lang="en-US" baseline="0" dirty="0" smtClean="0"/>
              <a:t>Navy</a:t>
            </a:r>
          </a:p>
          <a:p>
            <a:pPr marL="0" indent="0">
              <a:buFontTx/>
              <a:buNone/>
            </a:pPr>
            <a:r>
              <a:rPr lang="en-US" baseline="0" dirty="0" smtClean="0"/>
              <a:t>These policies can be more restrictive.</a:t>
            </a:r>
            <a:endParaRPr lang="en-US" baseline="0" dirty="0" smtClean="0"/>
          </a:p>
          <a:p>
            <a:pPr marL="171450" indent="-171450">
              <a:buFontTx/>
              <a:buChar char="-"/>
            </a:pPr>
            <a:endParaRPr lang="en-US" baseline="0" dirty="0" smtClean="0"/>
          </a:p>
          <a:p>
            <a:pPr marL="0" indent="0">
              <a:buFontTx/>
              <a:buNone/>
            </a:pPr>
            <a:r>
              <a:rPr lang="en-US" baseline="0" dirty="0" smtClean="0"/>
              <a:t>HOWEVER, there are non-acquisition regulations/policies that may affect an acquisition: </a:t>
            </a:r>
            <a:r>
              <a:rPr lang="en-US" baseline="0" dirty="0" smtClean="0"/>
              <a:t>You are responsible for providing this information.</a:t>
            </a: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8</a:t>
            </a:fld>
            <a:endParaRPr lang="en-US" altLang="en-US"/>
          </a:p>
        </p:txBody>
      </p:sp>
    </p:spTree>
    <p:extLst>
      <p:ext uri="{BB962C8B-B14F-4D97-AF65-F5344CB8AC3E}">
        <p14:creationId xmlns:p14="http://schemas.microsoft.com/office/powerpoint/2010/main" val="3345039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Preponderance of effort is with the contracting office</a:t>
            </a: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11</a:t>
            </a:fld>
            <a:endParaRPr lang="en-US" altLang="en-US"/>
          </a:p>
        </p:txBody>
      </p:sp>
    </p:spTree>
    <p:extLst>
      <p:ext uri="{BB962C8B-B14F-4D97-AF65-F5344CB8AC3E}">
        <p14:creationId xmlns:p14="http://schemas.microsoft.com/office/powerpoint/2010/main" val="5197653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Preponderance of work is with COR</a:t>
            </a:r>
          </a:p>
          <a:p>
            <a:endParaRPr lang="en-US" dirty="0" smtClean="0"/>
          </a:p>
          <a:p>
            <a:r>
              <a:rPr lang="en-US" dirty="0" smtClean="0"/>
              <a:t>Executes modifications</a:t>
            </a:r>
            <a:r>
              <a:rPr lang="en-US" baseline="0" dirty="0" smtClean="0"/>
              <a:t> – Stress that only KO can execute the mods; COR input is necessary.</a:t>
            </a: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12</a:t>
            </a:fld>
            <a:endParaRPr lang="en-US" altLang="en-US"/>
          </a:p>
        </p:txBody>
      </p:sp>
    </p:spTree>
    <p:extLst>
      <p:ext uri="{BB962C8B-B14F-4D97-AF65-F5344CB8AC3E}">
        <p14:creationId xmlns:p14="http://schemas.microsoft.com/office/powerpoint/2010/main" val="1783437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lot of overlap</a:t>
            </a:r>
            <a:r>
              <a:rPr lang="en-US" baseline="0" dirty="0" smtClean="0"/>
              <a:t> in these three docs</a:t>
            </a:r>
            <a:endParaRPr lang="en-US" dirty="0"/>
          </a:p>
        </p:txBody>
      </p:sp>
      <p:sp>
        <p:nvSpPr>
          <p:cNvPr id="4" name="Slide Number Placeholder 3"/>
          <p:cNvSpPr>
            <a:spLocks noGrp="1"/>
          </p:cNvSpPr>
          <p:nvPr>
            <p:ph type="sldNum" sz="quarter" idx="10"/>
          </p:nvPr>
        </p:nvSpPr>
        <p:spPr/>
        <p:txBody>
          <a:bodyPr/>
          <a:lstStyle/>
          <a:p>
            <a:pPr>
              <a:defRPr/>
            </a:pPr>
            <a:fld id="{D4AB2699-5178-4583-9CC9-D8BCBD713736}" type="slidenum">
              <a:rPr lang="en-US" altLang="en-US" smtClean="0"/>
              <a:pPr>
                <a:defRPr/>
              </a:pPr>
              <a:t>20</a:t>
            </a:fld>
            <a:endParaRPr lang="en-US" altLang="en-US"/>
          </a:p>
        </p:txBody>
      </p:sp>
    </p:spTree>
    <p:extLst>
      <p:ext uri="{BB962C8B-B14F-4D97-AF65-F5344CB8AC3E}">
        <p14:creationId xmlns:p14="http://schemas.microsoft.com/office/powerpoint/2010/main" val="4106753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1143000" y="76200"/>
            <a:ext cx="7372350" cy="838201"/>
          </a:xfrm>
          <a:prstGeom prst="rect">
            <a:avLst/>
          </a:prstGeom>
        </p:spPr>
        <p:txBody>
          <a:bodyPr rtlCol="0">
            <a:normAutofit/>
          </a:bodyPr>
          <a:lstStyle/>
          <a:p>
            <a:r>
              <a:rPr lang="en-US" dirty="0" smtClean="0"/>
              <a:t>Click to edit Master title style</a:t>
            </a:r>
            <a:endParaRPr lang="en-US" dirty="0"/>
          </a:p>
        </p:txBody>
      </p:sp>
      <p:sp>
        <p:nvSpPr>
          <p:cNvPr id="7" name="Text Placeholder 2"/>
          <p:cNvSpPr>
            <a:spLocks noGrp="1"/>
          </p:cNvSpPr>
          <p:nvPr>
            <p:ph idx="1"/>
          </p:nvPr>
        </p:nvSpPr>
        <p:spPr>
          <a:xfrm>
            <a:off x="628650" y="1371600"/>
            <a:ext cx="7886700" cy="5029200"/>
          </a:xfrm>
          <a:prstGeom prst="rect">
            <a:avLst/>
          </a:prstGeom>
        </p:spPr>
        <p:txBody>
          <a:bodyPr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Tree>
    <p:extLst>
      <p:ext uri="{BB962C8B-B14F-4D97-AF65-F5344CB8AC3E}">
        <p14:creationId xmlns:p14="http://schemas.microsoft.com/office/powerpoint/2010/main" val="181128610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4"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5"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a:xfrm>
            <a:off x="628650" y="6356350"/>
            <a:ext cx="2057400" cy="365125"/>
          </a:xfrm>
          <a:prstGeom prst="rect">
            <a:avLst/>
          </a:prstGeom>
        </p:spPr>
        <p:txBody>
          <a:bodyPr/>
          <a:lstStyle>
            <a:lvl1pPr eaLnBrk="1" hangingPunct="1">
              <a:defRPr/>
            </a:lvl1pPr>
          </a:lstStyle>
          <a:p>
            <a:pPr>
              <a:defRPr/>
            </a:pPr>
            <a:fld id="{A68275D0-A3C8-4704-8F55-E63A27F9CA11}" type="datetimeFigureOut">
              <a:rPr lang="en-US"/>
              <a:pPr>
                <a:defRPr/>
              </a:pPr>
              <a:t>10/31/2018</a:t>
            </a:fld>
            <a:endParaRPr lang="en-US"/>
          </a:p>
        </p:txBody>
      </p:sp>
      <p:sp>
        <p:nvSpPr>
          <p:cNvPr id="7" name="Footer Placeholder 4"/>
          <p:cNvSpPr>
            <a:spLocks noGrp="1"/>
          </p:cNvSpPr>
          <p:nvPr>
            <p:ph type="ftr" sz="quarter" idx="11"/>
          </p:nvPr>
        </p:nvSpPr>
        <p:spPr>
          <a:xfrm>
            <a:off x="3028950" y="6356350"/>
            <a:ext cx="3086100" cy="365125"/>
          </a:xfrm>
          <a:prstGeom prst="rect">
            <a:avLst/>
          </a:prstGeom>
        </p:spPr>
        <p:txBody>
          <a:bodyPr/>
          <a:lstStyle>
            <a:lvl1pPr eaLnBrk="1" hangingPunct="1">
              <a:defRPr/>
            </a:lvl1pPr>
          </a:lstStyle>
          <a:p>
            <a:pPr>
              <a:defRPr/>
            </a:pPr>
            <a:endParaRPr lang="en-US"/>
          </a:p>
        </p:txBody>
      </p:sp>
      <p:sp>
        <p:nvSpPr>
          <p:cNvPr id="8" name="Slide Number Placeholder 5"/>
          <p:cNvSpPr>
            <a:spLocks noGrp="1"/>
          </p:cNvSpPr>
          <p:nvPr>
            <p:ph type="sldNum" sz="quarter" idx="12"/>
          </p:nvPr>
        </p:nvSpPr>
        <p:spPr>
          <a:xfrm>
            <a:off x="6457950" y="6356350"/>
            <a:ext cx="2057400" cy="365125"/>
          </a:xfrm>
          <a:prstGeom prst="rect">
            <a:avLst/>
          </a:prstGeom>
        </p:spPr>
        <p:txBody>
          <a:bodyPr/>
          <a:lstStyle>
            <a:lvl1pPr eaLnBrk="1" hangingPunct="1">
              <a:defRPr/>
            </a:lvl1pPr>
          </a:lstStyle>
          <a:p>
            <a:pPr>
              <a:defRPr/>
            </a:pPr>
            <a:fld id="{C8CE8221-4EA3-4C2A-808A-FCE9BD582544}" type="slidenum">
              <a:rPr lang="en-US"/>
              <a:pPr>
                <a:defRPr/>
              </a:pPr>
              <a:t>‹#›</a:t>
            </a:fld>
            <a:endParaRPr lang="en-US"/>
          </a:p>
        </p:txBody>
      </p:sp>
    </p:spTree>
    <p:extLst>
      <p:ext uri="{BB962C8B-B14F-4D97-AF65-F5344CB8AC3E}">
        <p14:creationId xmlns:p14="http://schemas.microsoft.com/office/powerpoint/2010/main" val="204502037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807480306"/>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4F84B15-DC0C-4B9A-A471-A1AA3B76A753}" type="datetimeFigureOut">
              <a:rPr lang="en-US" smtClean="0">
                <a:solidFill>
                  <a:prstClr val="black">
                    <a:tint val="75000"/>
                  </a:prstClr>
                </a:solidFill>
              </a:rPr>
              <a:pPr/>
              <a:t>10/31/2018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C4BFA3-2264-48EC-9141-09F3C663FB7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31980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F84B15-DC0C-4B9A-A471-A1AA3B76A753}" type="datetimeFigureOut">
              <a:rPr lang="en-US" smtClean="0">
                <a:solidFill>
                  <a:prstClr val="black">
                    <a:tint val="75000"/>
                  </a:prstClr>
                </a:solidFill>
              </a:rPr>
              <a:pPr/>
              <a:t>10/31/2018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C4BFA3-2264-48EC-9141-09F3C663FB7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791355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84B15-DC0C-4B9A-A471-A1AA3B76A753}" type="datetimeFigureOut">
              <a:rPr lang="en-US" smtClean="0">
                <a:solidFill>
                  <a:prstClr val="black">
                    <a:tint val="75000"/>
                  </a:prstClr>
                </a:solidFill>
              </a:rPr>
              <a:pPr/>
              <a:t>10/31/2018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C4BFA3-2264-48EC-9141-09F3C663FB7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274764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4F84B15-DC0C-4B9A-A471-A1AA3B76A753}" type="datetimeFigureOut">
              <a:rPr lang="en-US" smtClean="0">
                <a:solidFill>
                  <a:prstClr val="black">
                    <a:tint val="75000"/>
                  </a:prstClr>
                </a:solidFill>
              </a:rPr>
              <a:pPr/>
              <a:t>10/31/2018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8C4BFA3-2264-48EC-9141-09F3C663FB7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2148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4F84B15-DC0C-4B9A-A471-A1AA3B76A753}" type="datetimeFigureOut">
              <a:rPr lang="en-US" smtClean="0">
                <a:solidFill>
                  <a:prstClr val="black">
                    <a:tint val="75000"/>
                  </a:prstClr>
                </a:solidFill>
              </a:rPr>
              <a:pPr/>
              <a:t>10/31/2018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78C4BFA3-2264-48EC-9141-09F3C663FB7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796310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4F84B15-DC0C-4B9A-A471-A1AA3B76A753}" type="datetimeFigureOut">
              <a:rPr lang="en-US" smtClean="0">
                <a:solidFill>
                  <a:prstClr val="black">
                    <a:tint val="75000"/>
                  </a:prstClr>
                </a:solidFill>
              </a:rPr>
              <a:pPr/>
              <a:t>10/31/2018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78C4BFA3-2264-48EC-9141-09F3C663FB7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92801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84B15-DC0C-4B9A-A471-A1AA3B76A753}" type="datetimeFigureOut">
              <a:rPr lang="en-US" smtClean="0">
                <a:solidFill>
                  <a:prstClr val="black">
                    <a:tint val="75000"/>
                  </a:prstClr>
                </a:solidFill>
              </a:rPr>
              <a:pPr/>
              <a:t>10/31/2018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78C4BFA3-2264-48EC-9141-09F3C663FB7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55872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84B15-DC0C-4B9A-A471-A1AA3B76A753}" type="datetimeFigureOut">
              <a:rPr lang="en-US" smtClean="0">
                <a:solidFill>
                  <a:prstClr val="black">
                    <a:tint val="75000"/>
                  </a:prstClr>
                </a:solidFill>
              </a:rPr>
              <a:pPr/>
              <a:t>10/31/2018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8C4BFA3-2264-48EC-9141-09F3C663FB7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4309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a:spLocks noGrp="1"/>
          </p:cNvSpPr>
          <p:nvPr>
            <p:ph type="title"/>
          </p:nvPr>
        </p:nvSpPr>
        <p:spPr>
          <a:xfrm>
            <a:off x="1143000" y="76201"/>
            <a:ext cx="7372350" cy="838200"/>
          </a:xfrm>
        </p:spPr>
        <p:txBody>
          <a:bodyPr/>
          <a:lstStyle/>
          <a:p>
            <a:r>
              <a:rPr lang="en-US" smtClean="0"/>
              <a:t>Click to edit Master title style</a:t>
            </a:r>
            <a:endParaRPr lang="en-US" dirty="0"/>
          </a:p>
        </p:txBody>
      </p:sp>
      <p:sp>
        <p:nvSpPr>
          <p:cNvPr id="5" name="Content Placeholder 2"/>
          <p:cNvSpPr>
            <a:spLocks noGrp="1"/>
          </p:cNvSpPr>
          <p:nvPr>
            <p:ph idx="1"/>
          </p:nvPr>
        </p:nvSpPr>
        <p:spPr>
          <a:xfrm>
            <a:off x="628650" y="1371600"/>
            <a:ext cx="7886700" cy="5029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8699109"/>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84B15-DC0C-4B9A-A471-A1AA3B76A753}" type="datetimeFigureOut">
              <a:rPr lang="en-US" smtClean="0">
                <a:solidFill>
                  <a:prstClr val="black">
                    <a:tint val="75000"/>
                  </a:prstClr>
                </a:solidFill>
              </a:rPr>
              <a:pPr/>
              <a:t>10/31/2018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78C4BFA3-2264-48EC-9141-09F3C663FB7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497875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F84B15-DC0C-4B9A-A471-A1AA3B76A753}" type="datetimeFigureOut">
              <a:rPr lang="en-US" smtClean="0">
                <a:solidFill>
                  <a:prstClr val="black">
                    <a:tint val="75000"/>
                  </a:prstClr>
                </a:solidFill>
              </a:rPr>
              <a:pPr/>
              <a:t>10/31/2018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C4BFA3-2264-48EC-9141-09F3C663FB7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021214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4F84B15-DC0C-4B9A-A471-A1AA3B76A753}" type="datetimeFigureOut">
              <a:rPr lang="en-US" smtClean="0">
                <a:solidFill>
                  <a:prstClr val="black">
                    <a:tint val="75000"/>
                  </a:prstClr>
                </a:solidFill>
              </a:rPr>
              <a:pPr/>
              <a:t>10/31/2018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78C4BFA3-2264-48EC-9141-09F3C663FB73}"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6577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0"/>
            <a:ext cx="9144000" cy="990600"/>
          </a:xfrm>
          <a:prstGeom prst="rect">
            <a:avLst/>
          </a:prstGeom>
          <a:gradFill rotWithShape="1">
            <a:gsLst>
              <a:gs pos="0">
                <a:srgbClr val="CC9900"/>
              </a:gs>
              <a:gs pos="100000">
                <a:srgbClr val="E9D28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mtClean="0"/>
          </a:p>
        </p:txBody>
      </p:sp>
      <p:sp>
        <p:nvSpPr>
          <p:cNvPr id="5" name="Rectangle 4"/>
          <p:cNvSpPr>
            <a:spLocks noChangeArrowheads="1"/>
          </p:cNvSpPr>
          <p:nvPr userDrawn="1"/>
        </p:nvSpPr>
        <p:spPr bwMode="auto">
          <a:xfrm rot="10800000">
            <a:off x="3175" y="990600"/>
            <a:ext cx="9140825" cy="46038"/>
          </a:xfrm>
          <a:prstGeom prst="rect">
            <a:avLst/>
          </a:prstGeom>
          <a:solidFill>
            <a:srgbClr val="93191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mtClean="0"/>
          </a:p>
        </p:txBody>
      </p:sp>
      <p:sp>
        <p:nvSpPr>
          <p:cNvPr id="6" name="Rectangle 5"/>
          <p:cNvSpPr>
            <a:spLocks noChangeArrowheads="1"/>
          </p:cNvSpPr>
          <p:nvPr userDrawn="1"/>
        </p:nvSpPr>
        <p:spPr bwMode="auto">
          <a:xfrm>
            <a:off x="-3175" y="6705600"/>
            <a:ext cx="9144000" cy="152400"/>
          </a:xfrm>
          <a:prstGeom prst="rect">
            <a:avLst/>
          </a:prstGeom>
          <a:gradFill rotWithShape="1">
            <a:gsLst>
              <a:gs pos="0">
                <a:srgbClr val="E9D28F"/>
              </a:gs>
              <a:gs pos="100000">
                <a:srgbClr val="CC99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mtClean="0"/>
          </a:p>
        </p:txBody>
      </p:sp>
      <p:sp>
        <p:nvSpPr>
          <p:cNvPr id="7" name="Rectangle 6"/>
          <p:cNvSpPr>
            <a:spLocks noChangeArrowheads="1"/>
          </p:cNvSpPr>
          <p:nvPr userDrawn="1"/>
        </p:nvSpPr>
        <p:spPr bwMode="auto">
          <a:xfrm rot="10800000">
            <a:off x="0" y="6659563"/>
            <a:ext cx="9140825" cy="46037"/>
          </a:xfrm>
          <a:prstGeom prst="rect">
            <a:avLst/>
          </a:prstGeom>
          <a:solidFill>
            <a:srgbClr val="93191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mtClean="0"/>
          </a:p>
        </p:txBody>
      </p:sp>
      <p:sp>
        <p:nvSpPr>
          <p:cNvPr id="8" name="Text Box 7"/>
          <p:cNvSpPr txBox="1">
            <a:spLocks noChangeArrowheads="1"/>
          </p:cNvSpPr>
          <p:nvPr userDrawn="1"/>
        </p:nvSpPr>
        <p:spPr bwMode="auto">
          <a:xfrm>
            <a:off x="0" y="6705600"/>
            <a:ext cx="1143000"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endParaRPr lang="en-US" altLang="en-US" sz="800" b="1" dirty="0" smtClean="0"/>
          </a:p>
        </p:txBody>
      </p:sp>
      <p:sp>
        <p:nvSpPr>
          <p:cNvPr id="9" name="Text Box 8"/>
          <p:cNvSpPr txBox="1">
            <a:spLocks noChangeArrowheads="1"/>
          </p:cNvSpPr>
          <p:nvPr userDrawn="1"/>
        </p:nvSpPr>
        <p:spPr bwMode="auto">
          <a:xfrm rot="10800000" flipV="1">
            <a:off x="7696200" y="6705600"/>
            <a:ext cx="14478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endParaRPr lang="en-US" altLang="en-US" sz="800" b="1" smtClean="0"/>
          </a:p>
        </p:txBody>
      </p:sp>
      <p:sp>
        <p:nvSpPr>
          <p:cNvPr id="10" name="Text Box 10"/>
          <p:cNvSpPr txBox="1">
            <a:spLocks noChangeArrowheads="1"/>
          </p:cNvSpPr>
          <p:nvPr userDrawn="1"/>
        </p:nvSpPr>
        <p:spPr bwMode="auto">
          <a:xfrm>
            <a:off x="0" y="6705600"/>
            <a:ext cx="9140825"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defRPr/>
            </a:pPr>
            <a:r>
              <a:rPr lang="en-US" altLang="en-US" sz="800" b="1" smtClean="0"/>
              <a:t>- </a:t>
            </a:r>
            <a:fld id="{3A8FE1E2-168C-4918-B6E0-C36541C17E20}" type="slidenum">
              <a:rPr lang="en-US" altLang="en-US" sz="800" b="1" smtClean="0"/>
              <a:pPr algn="ctr" eaLnBrk="1" hangingPunct="1">
                <a:spcBef>
                  <a:spcPct val="50000"/>
                </a:spcBef>
                <a:defRPr/>
              </a:pPr>
              <a:t>‹#›</a:t>
            </a:fld>
            <a:r>
              <a:rPr lang="en-US" altLang="en-US" sz="800" b="1" smtClean="0"/>
              <a:t> -</a:t>
            </a:r>
          </a:p>
        </p:txBody>
      </p:sp>
      <p:pic>
        <p:nvPicPr>
          <p:cNvPr id="11" name="Picture 11" descr="Marine Corps Emblem"/>
          <p:cNvPicPr>
            <a:picLocks noChangeAspect="1" noChangeArrowheads="1"/>
          </p:cNvPicPr>
          <p:nvPr userDrawn="1"/>
        </p:nvPicPr>
        <p:blipFill>
          <a:blip r:embed="rId2" cstate="print">
            <a:clrChange>
              <a:clrFrom>
                <a:srgbClr val="F8F8F8"/>
              </a:clrFrom>
              <a:clrTo>
                <a:srgbClr val="F8F8F8">
                  <a:alpha val="0"/>
                </a:srgbClr>
              </a:clrTo>
            </a:clrChange>
            <a:extLst>
              <a:ext uri="{28A0092B-C50C-407E-A947-70E740481C1C}">
                <a14:useLocalDpi xmlns:a14="http://schemas.microsoft.com/office/drawing/2010/main" val="0"/>
              </a:ext>
            </a:extLst>
          </a:blip>
          <a:srcRect/>
          <a:stretch>
            <a:fillRect/>
          </a:stretch>
        </p:blipFill>
        <p:spPr bwMode="auto">
          <a:xfrm>
            <a:off x="3505200" y="0"/>
            <a:ext cx="2057400"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12"/>
          <p:cNvSpPr txBox="1">
            <a:spLocks noChangeArrowheads="1"/>
          </p:cNvSpPr>
          <p:nvPr userDrawn="1"/>
        </p:nvSpPr>
        <p:spPr bwMode="auto">
          <a:xfrm>
            <a:off x="0" y="76200"/>
            <a:ext cx="91408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defRPr/>
            </a:pPr>
            <a:r>
              <a:rPr lang="en-US" altLang="en-US" sz="1000" smtClean="0"/>
              <a:t>UNCLASSIFIED</a:t>
            </a:r>
          </a:p>
        </p:txBody>
      </p:sp>
      <p:sp>
        <p:nvSpPr>
          <p:cNvPr id="18" name="Title 1"/>
          <p:cNvSpPr>
            <a:spLocks noGrp="1"/>
          </p:cNvSpPr>
          <p:nvPr>
            <p:ph type="title"/>
          </p:nvPr>
        </p:nvSpPr>
        <p:spPr>
          <a:xfrm>
            <a:off x="623888" y="2084385"/>
            <a:ext cx="7886700" cy="2478091"/>
          </a:xfrm>
        </p:spPr>
        <p:txBody>
          <a:bodyPr anchor="b"/>
          <a:lstStyle>
            <a:lvl1pPr>
              <a:defRPr sz="6000"/>
            </a:lvl1pPr>
          </a:lstStyle>
          <a:p>
            <a:r>
              <a:rPr lang="en-US" dirty="0" smtClean="0"/>
              <a:t>Click to edit Master title style</a:t>
            </a:r>
            <a:endParaRPr lang="en-US" dirty="0"/>
          </a:p>
        </p:txBody>
      </p:sp>
      <p:sp>
        <p:nvSpPr>
          <p:cNvPr id="19" name="Text Placeholder 2"/>
          <p:cNvSpPr>
            <a:spLocks noGrp="1"/>
          </p:cNvSpPr>
          <p:nvPr>
            <p:ph type="body" idx="1"/>
          </p:nvPr>
        </p:nvSpPr>
        <p:spPr>
          <a:xfrm>
            <a:off x="623888" y="4589464"/>
            <a:ext cx="7886700" cy="1500187"/>
          </a:xfr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val="3024551947"/>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itle 1"/>
          <p:cNvSpPr>
            <a:spLocks noGrp="1"/>
          </p:cNvSpPr>
          <p:nvPr>
            <p:ph type="title"/>
          </p:nvPr>
        </p:nvSpPr>
        <p:spPr>
          <a:xfrm>
            <a:off x="1143000" y="76201"/>
            <a:ext cx="7372350" cy="838200"/>
          </a:xfrm>
        </p:spPr>
        <p:txBody>
          <a:bodyPr/>
          <a:lstStyle/>
          <a:p>
            <a:r>
              <a:rPr lang="en-US" smtClean="0"/>
              <a:t>Click to edit Master title style</a:t>
            </a:r>
            <a:endParaRPr lang="en-US" dirty="0"/>
          </a:p>
        </p:txBody>
      </p:sp>
      <p:sp>
        <p:nvSpPr>
          <p:cNvPr id="6" name="Content Placeholder 2"/>
          <p:cNvSpPr>
            <a:spLocks noGrp="1"/>
          </p:cNvSpPr>
          <p:nvPr>
            <p:ph sz="half" idx="1"/>
          </p:nvPr>
        </p:nvSpPr>
        <p:spPr>
          <a:xfrm>
            <a:off x="628650" y="1371600"/>
            <a:ext cx="3886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3"/>
          <p:cNvSpPr>
            <a:spLocks noGrp="1"/>
          </p:cNvSpPr>
          <p:nvPr>
            <p:ph sz="half" idx="2"/>
          </p:nvPr>
        </p:nvSpPr>
        <p:spPr>
          <a:xfrm>
            <a:off x="4629150" y="1371600"/>
            <a:ext cx="3886200" cy="5029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220676082"/>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Title 1"/>
          <p:cNvSpPr>
            <a:spLocks noGrp="1"/>
          </p:cNvSpPr>
          <p:nvPr>
            <p:ph type="title"/>
          </p:nvPr>
        </p:nvSpPr>
        <p:spPr>
          <a:xfrm>
            <a:off x="1142999" y="76201"/>
            <a:ext cx="7373541" cy="838200"/>
          </a:xfrm>
        </p:spPr>
        <p:txBody>
          <a:bodyPr/>
          <a:lstStyle/>
          <a:p>
            <a:r>
              <a:rPr lang="en-US" smtClean="0"/>
              <a:t>Click to edit Master title style</a:t>
            </a:r>
            <a:endParaRPr lang="en-US" dirty="0"/>
          </a:p>
        </p:txBody>
      </p:sp>
      <p:sp>
        <p:nvSpPr>
          <p:cNvPr id="8" name="Text Placeholder 2"/>
          <p:cNvSpPr>
            <a:spLocks noGrp="1"/>
          </p:cNvSpPr>
          <p:nvPr>
            <p:ph type="body" idx="1"/>
          </p:nvPr>
        </p:nvSpPr>
        <p:spPr>
          <a:xfrm>
            <a:off x="629842" y="1371600"/>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Content Placeholder 3"/>
          <p:cNvSpPr>
            <a:spLocks noGrp="1"/>
          </p:cNvSpPr>
          <p:nvPr>
            <p:ph sz="half" idx="2"/>
          </p:nvPr>
        </p:nvSpPr>
        <p:spPr>
          <a:xfrm>
            <a:off x="629842" y="2195512"/>
            <a:ext cx="3868340" cy="420528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4"/>
          <p:cNvSpPr>
            <a:spLocks noGrp="1"/>
          </p:cNvSpPr>
          <p:nvPr>
            <p:ph type="body" sz="quarter" idx="3"/>
          </p:nvPr>
        </p:nvSpPr>
        <p:spPr>
          <a:xfrm>
            <a:off x="4629150" y="1371600"/>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1" name="Content Placeholder 5"/>
          <p:cNvSpPr>
            <a:spLocks noGrp="1"/>
          </p:cNvSpPr>
          <p:nvPr>
            <p:ph sz="quarter" idx="4"/>
          </p:nvPr>
        </p:nvSpPr>
        <p:spPr>
          <a:xfrm>
            <a:off x="4629150" y="2195512"/>
            <a:ext cx="3887391" cy="4205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19406294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1143000" y="76201"/>
            <a:ext cx="7372350" cy="83820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934469789"/>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7"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lvl1pPr eaLnBrk="1" hangingPunct="1">
              <a:defRPr/>
            </a:lvl1pPr>
          </a:lstStyle>
          <a:p>
            <a:pPr>
              <a:defRPr/>
            </a:pPr>
            <a:fld id="{26D2AB98-1E86-40A9-9AEC-5AE4AD68C3C9}" type="datetimeFigureOut">
              <a:rPr lang="en-US"/>
              <a:pPr>
                <a:defRPr/>
              </a:pPr>
              <a:t>10/31/2018</a:t>
            </a:fld>
            <a:endParaRPr lang="en-US"/>
          </a:p>
        </p:txBody>
      </p:sp>
      <p:sp>
        <p:nvSpPr>
          <p:cNvPr id="9" name="Footer Placeholder 5"/>
          <p:cNvSpPr>
            <a:spLocks noGrp="1"/>
          </p:cNvSpPr>
          <p:nvPr>
            <p:ph type="ftr" sz="quarter" idx="11"/>
          </p:nvPr>
        </p:nvSpPr>
        <p:spPr>
          <a:xfrm>
            <a:off x="3028950" y="6356350"/>
            <a:ext cx="3086100" cy="365125"/>
          </a:xfrm>
          <a:prstGeom prst="rect">
            <a:avLst/>
          </a:prstGeom>
        </p:spPr>
        <p:txBody>
          <a:bodyPr/>
          <a:lstStyle>
            <a:lvl1pPr eaLnBrk="1" hangingPunct="1">
              <a:defRPr/>
            </a:lvl1pPr>
          </a:lstStyle>
          <a:p>
            <a:pPr>
              <a:defRPr/>
            </a:pPr>
            <a:endParaRPr lang="en-US"/>
          </a:p>
        </p:txBody>
      </p:sp>
      <p:sp>
        <p:nvSpPr>
          <p:cNvPr id="10" name="Slide Number Placeholder 6"/>
          <p:cNvSpPr>
            <a:spLocks noGrp="1"/>
          </p:cNvSpPr>
          <p:nvPr>
            <p:ph type="sldNum" sz="quarter" idx="12"/>
          </p:nvPr>
        </p:nvSpPr>
        <p:spPr>
          <a:xfrm>
            <a:off x="6457950" y="6356350"/>
            <a:ext cx="2057400" cy="365125"/>
          </a:xfrm>
          <a:prstGeom prst="rect">
            <a:avLst/>
          </a:prstGeom>
        </p:spPr>
        <p:txBody>
          <a:bodyPr/>
          <a:lstStyle>
            <a:lvl1pPr eaLnBrk="1" hangingPunct="1">
              <a:defRPr/>
            </a:lvl1pPr>
          </a:lstStyle>
          <a:p>
            <a:pPr>
              <a:defRPr/>
            </a:pPr>
            <a:fld id="{C1E51D57-7E72-43EE-937E-6D3D0150689F}" type="slidenum">
              <a:rPr lang="en-US"/>
              <a:pPr>
                <a:defRPr/>
              </a:pPr>
              <a:t>‹#›</a:t>
            </a:fld>
            <a:endParaRPr lang="en-US"/>
          </a:p>
        </p:txBody>
      </p:sp>
    </p:spTree>
    <p:extLst>
      <p:ext uri="{BB962C8B-B14F-4D97-AF65-F5344CB8AC3E}">
        <p14:creationId xmlns:p14="http://schemas.microsoft.com/office/powerpoint/2010/main" val="355517583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6"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7"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8" name="Date Placeholder 4"/>
          <p:cNvSpPr>
            <a:spLocks noGrp="1"/>
          </p:cNvSpPr>
          <p:nvPr>
            <p:ph type="dt" sz="half" idx="10"/>
          </p:nvPr>
        </p:nvSpPr>
        <p:spPr>
          <a:xfrm>
            <a:off x="628650" y="6356350"/>
            <a:ext cx="2057400" cy="365125"/>
          </a:xfrm>
          <a:prstGeom prst="rect">
            <a:avLst/>
          </a:prstGeom>
        </p:spPr>
        <p:txBody>
          <a:bodyPr/>
          <a:lstStyle>
            <a:lvl1pPr eaLnBrk="1" hangingPunct="1">
              <a:defRPr/>
            </a:lvl1pPr>
          </a:lstStyle>
          <a:p>
            <a:pPr>
              <a:defRPr/>
            </a:pPr>
            <a:fld id="{8A6E2134-7860-42E2-ABCB-524797B39B4E}" type="datetimeFigureOut">
              <a:rPr lang="en-US"/>
              <a:pPr>
                <a:defRPr/>
              </a:pPr>
              <a:t>10/31/2018</a:t>
            </a:fld>
            <a:endParaRPr lang="en-US"/>
          </a:p>
        </p:txBody>
      </p:sp>
      <p:sp>
        <p:nvSpPr>
          <p:cNvPr id="9" name="Footer Placeholder 5"/>
          <p:cNvSpPr>
            <a:spLocks noGrp="1"/>
          </p:cNvSpPr>
          <p:nvPr>
            <p:ph type="ftr" sz="quarter" idx="11"/>
          </p:nvPr>
        </p:nvSpPr>
        <p:spPr>
          <a:xfrm>
            <a:off x="3028950" y="6356350"/>
            <a:ext cx="3086100" cy="365125"/>
          </a:xfrm>
          <a:prstGeom prst="rect">
            <a:avLst/>
          </a:prstGeom>
        </p:spPr>
        <p:txBody>
          <a:bodyPr/>
          <a:lstStyle>
            <a:lvl1pPr eaLnBrk="1" hangingPunct="1">
              <a:defRPr/>
            </a:lvl1pPr>
          </a:lstStyle>
          <a:p>
            <a:pPr>
              <a:defRPr/>
            </a:pPr>
            <a:endParaRPr lang="en-US"/>
          </a:p>
        </p:txBody>
      </p:sp>
      <p:sp>
        <p:nvSpPr>
          <p:cNvPr id="10" name="Slide Number Placeholder 6"/>
          <p:cNvSpPr>
            <a:spLocks noGrp="1"/>
          </p:cNvSpPr>
          <p:nvPr>
            <p:ph type="sldNum" sz="quarter" idx="12"/>
          </p:nvPr>
        </p:nvSpPr>
        <p:spPr>
          <a:xfrm>
            <a:off x="6457950" y="6356350"/>
            <a:ext cx="2057400" cy="365125"/>
          </a:xfrm>
          <a:prstGeom prst="rect">
            <a:avLst/>
          </a:prstGeom>
        </p:spPr>
        <p:txBody>
          <a:bodyPr/>
          <a:lstStyle>
            <a:lvl1pPr eaLnBrk="1" hangingPunct="1">
              <a:defRPr/>
            </a:lvl1pPr>
          </a:lstStyle>
          <a:p>
            <a:pPr>
              <a:defRPr/>
            </a:pPr>
            <a:fld id="{8A432ADC-0CF6-4688-AD37-8AB2E7225CAB}" type="slidenum">
              <a:rPr lang="en-US"/>
              <a:pPr>
                <a:defRPr/>
              </a:pPr>
              <a:t>‹#›</a:t>
            </a:fld>
            <a:endParaRPr lang="en-US"/>
          </a:p>
        </p:txBody>
      </p:sp>
    </p:spTree>
    <p:extLst>
      <p:ext uri="{BB962C8B-B14F-4D97-AF65-F5344CB8AC3E}">
        <p14:creationId xmlns:p14="http://schemas.microsoft.com/office/powerpoint/2010/main" val="89302711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4" name="Title 1"/>
          <p:cNvSpPr>
            <a:spLocks noGrp="1"/>
          </p:cNvSpPr>
          <p:nvPr>
            <p:ph type="title"/>
          </p:nvPr>
        </p:nvSpPr>
        <p:spPr>
          <a:xfrm>
            <a:off x="628650" y="365126"/>
            <a:ext cx="7886700" cy="1325563"/>
          </a:xfrm>
        </p:spPr>
        <p:txBody>
          <a:bodyPr/>
          <a:lstStyle/>
          <a:p>
            <a:r>
              <a:rPr lang="en-US" smtClean="0"/>
              <a:t>Click to edit Master title style</a:t>
            </a:r>
            <a:endParaRPr lang="en-US" dirty="0"/>
          </a:p>
        </p:txBody>
      </p:sp>
      <p:sp>
        <p:nvSpPr>
          <p:cNvPr id="5" name="Vertical Text Placeholder 2"/>
          <p:cNvSpPr>
            <a:spLocks noGrp="1"/>
          </p:cNvSpPr>
          <p:nvPr>
            <p:ph type="body" orient="vert" idx="1"/>
          </p:nvPr>
        </p:nvSpPr>
        <p:spPr>
          <a:xfrm>
            <a:off x="628650" y="1825625"/>
            <a:ext cx="7886700" cy="43513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a:xfrm>
            <a:off x="628650" y="6356350"/>
            <a:ext cx="2057400" cy="365125"/>
          </a:xfrm>
          <a:prstGeom prst="rect">
            <a:avLst/>
          </a:prstGeom>
        </p:spPr>
        <p:txBody>
          <a:bodyPr/>
          <a:lstStyle>
            <a:lvl1pPr eaLnBrk="1" hangingPunct="1">
              <a:defRPr/>
            </a:lvl1pPr>
          </a:lstStyle>
          <a:p>
            <a:pPr>
              <a:defRPr/>
            </a:pPr>
            <a:fld id="{EA07DF2B-616F-462C-B71A-670068BBBBBA}" type="datetimeFigureOut">
              <a:rPr lang="en-US"/>
              <a:pPr>
                <a:defRPr/>
              </a:pPr>
              <a:t>10/31/2018</a:t>
            </a:fld>
            <a:endParaRPr lang="en-US"/>
          </a:p>
        </p:txBody>
      </p:sp>
      <p:sp>
        <p:nvSpPr>
          <p:cNvPr id="7" name="Footer Placeholder 4"/>
          <p:cNvSpPr>
            <a:spLocks noGrp="1"/>
          </p:cNvSpPr>
          <p:nvPr>
            <p:ph type="ftr" sz="quarter" idx="11"/>
          </p:nvPr>
        </p:nvSpPr>
        <p:spPr>
          <a:xfrm>
            <a:off x="3028950" y="6356350"/>
            <a:ext cx="3086100" cy="365125"/>
          </a:xfrm>
          <a:prstGeom prst="rect">
            <a:avLst/>
          </a:prstGeom>
        </p:spPr>
        <p:txBody>
          <a:bodyPr/>
          <a:lstStyle>
            <a:lvl1pPr eaLnBrk="1" hangingPunct="1">
              <a:defRPr/>
            </a:lvl1pPr>
          </a:lstStyle>
          <a:p>
            <a:pPr>
              <a:defRPr/>
            </a:pPr>
            <a:endParaRPr lang="en-US"/>
          </a:p>
        </p:txBody>
      </p:sp>
      <p:sp>
        <p:nvSpPr>
          <p:cNvPr id="8" name="Slide Number Placeholder 5"/>
          <p:cNvSpPr>
            <a:spLocks noGrp="1"/>
          </p:cNvSpPr>
          <p:nvPr>
            <p:ph type="sldNum" sz="quarter" idx="12"/>
          </p:nvPr>
        </p:nvSpPr>
        <p:spPr>
          <a:xfrm>
            <a:off x="6457950" y="6356350"/>
            <a:ext cx="2057400" cy="365125"/>
          </a:xfrm>
          <a:prstGeom prst="rect">
            <a:avLst/>
          </a:prstGeom>
        </p:spPr>
        <p:txBody>
          <a:bodyPr/>
          <a:lstStyle>
            <a:lvl1pPr eaLnBrk="1" hangingPunct="1">
              <a:defRPr/>
            </a:lvl1pPr>
          </a:lstStyle>
          <a:p>
            <a:pPr>
              <a:defRPr/>
            </a:pPr>
            <a:fld id="{6DF8DECF-8535-4065-A7D2-559CAA5CF338}" type="slidenum">
              <a:rPr lang="en-US"/>
              <a:pPr>
                <a:defRPr/>
              </a:pPr>
              <a:t>‹#›</a:t>
            </a:fld>
            <a:endParaRPr lang="en-US"/>
          </a:p>
        </p:txBody>
      </p:sp>
    </p:spTree>
    <p:extLst>
      <p:ext uri="{BB962C8B-B14F-4D97-AF65-F5344CB8AC3E}">
        <p14:creationId xmlns:p14="http://schemas.microsoft.com/office/powerpoint/2010/main" val="2417858840"/>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trellis">
          <a:fgClr>
            <a:schemeClr val="bg1"/>
          </a:fgClr>
          <a:bgClr>
            <a:srgbClr val="FFFFCC"/>
          </a:bgClr>
        </a:pattFill>
        <a:effectLst/>
      </p:bgPr>
    </p:bg>
    <p:spTree>
      <p:nvGrpSpPr>
        <p:cNvPr id="1" name=""/>
        <p:cNvGrpSpPr/>
        <p:nvPr/>
      </p:nvGrpSpPr>
      <p:grpSpPr>
        <a:xfrm>
          <a:off x="0" y="0"/>
          <a:ext cx="0" cy="0"/>
          <a:chOff x="0" y="0"/>
          <a:chExt cx="0" cy="0"/>
        </a:xfrm>
      </p:grpSpPr>
      <p:sp>
        <p:nvSpPr>
          <p:cNvPr id="1027" name="Rectangle 3"/>
          <p:cNvSpPr>
            <a:spLocks noChangeArrowheads="1"/>
          </p:cNvSpPr>
          <p:nvPr userDrawn="1"/>
        </p:nvSpPr>
        <p:spPr bwMode="auto">
          <a:xfrm>
            <a:off x="0" y="0"/>
            <a:ext cx="9144000" cy="990600"/>
          </a:xfrm>
          <a:prstGeom prst="rect">
            <a:avLst/>
          </a:prstGeom>
          <a:gradFill rotWithShape="1">
            <a:gsLst>
              <a:gs pos="0">
                <a:srgbClr val="CC9900"/>
              </a:gs>
              <a:gs pos="100000">
                <a:srgbClr val="E9D28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mtClean="0"/>
          </a:p>
        </p:txBody>
      </p:sp>
      <p:sp>
        <p:nvSpPr>
          <p:cNvPr id="1028" name="Rectangle 4"/>
          <p:cNvSpPr>
            <a:spLocks noChangeArrowheads="1"/>
          </p:cNvSpPr>
          <p:nvPr userDrawn="1"/>
        </p:nvSpPr>
        <p:spPr bwMode="auto">
          <a:xfrm rot="10800000">
            <a:off x="3175" y="990600"/>
            <a:ext cx="9140825" cy="46038"/>
          </a:xfrm>
          <a:prstGeom prst="rect">
            <a:avLst/>
          </a:prstGeom>
          <a:solidFill>
            <a:srgbClr val="93191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mtClean="0"/>
          </a:p>
        </p:txBody>
      </p:sp>
      <p:sp>
        <p:nvSpPr>
          <p:cNvPr id="1029" name="Rectangle 5"/>
          <p:cNvSpPr>
            <a:spLocks noChangeArrowheads="1"/>
          </p:cNvSpPr>
          <p:nvPr userDrawn="1"/>
        </p:nvSpPr>
        <p:spPr bwMode="auto">
          <a:xfrm>
            <a:off x="-3175" y="6705600"/>
            <a:ext cx="9144000" cy="152400"/>
          </a:xfrm>
          <a:prstGeom prst="rect">
            <a:avLst/>
          </a:prstGeom>
          <a:gradFill rotWithShape="1">
            <a:gsLst>
              <a:gs pos="0">
                <a:srgbClr val="E9D28F"/>
              </a:gs>
              <a:gs pos="100000">
                <a:srgbClr val="CC99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mtClean="0"/>
          </a:p>
        </p:txBody>
      </p:sp>
      <p:sp>
        <p:nvSpPr>
          <p:cNvPr id="1030" name="Rectangle 6"/>
          <p:cNvSpPr>
            <a:spLocks noChangeArrowheads="1"/>
          </p:cNvSpPr>
          <p:nvPr userDrawn="1"/>
        </p:nvSpPr>
        <p:spPr bwMode="auto">
          <a:xfrm rot="10800000">
            <a:off x="0" y="6659563"/>
            <a:ext cx="9140825" cy="46037"/>
          </a:xfrm>
          <a:prstGeom prst="rect">
            <a:avLst/>
          </a:prstGeom>
          <a:solidFill>
            <a:srgbClr val="93191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smtClean="0"/>
          </a:p>
        </p:txBody>
      </p:sp>
      <p:sp>
        <p:nvSpPr>
          <p:cNvPr id="1031" name="Text Box 7"/>
          <p:cNvSpPr txBox="1">
            <a:spLocks noChangeArrowheads="1"/>
          </p:cNvSpPr>
          <p:nvPr userDrawn="1"/>
        </p:nvSpPr>
        <p:spPr bwMode="auto">
          <a:xfrm>
            <a:off x="0" y="6705600"/>
            <a:ext cx="1143000"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endParaRPr lang="en-US" altLang="en-US" sz="800" b="1" dirty="0" smtClean="0"/>
          </a:p>
        </p:txBody>
      </p:sp>
      <p:sp>
        <p:nvSpPr>
          <p:cNvPr id="1033" name="Text Box 10"/>
          <p:cNvSpPr txBox="1">
            <a:spLocks noChangeArrowheads="1"/>
          </p:cNvSpPr>
          <p:nvPr userDrawn="1"/>
        </p:nvSpPr>
        <p:spPr bwMode="auto">
          <a:xfrm>
            <a:off x="0" y="6705600"/>
            <a:ext cx="9140825" cy="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defRPr/>
            </a:pPr>
            <a:r>
              <a:rPr lang="en-US" altLang="en-US" sz="800" b="1" dirty="0" smtClean="0"/>
              <a:t>- </a:t>
            </a:r>
            <a:fld id="{920DF1E5-1D92-4259-B735-7A214C451195}" type="slidenum">
              <a:rPr lang="en-US" altLang="en-US" sz="800" b="1" smtClean="0"/>
              <a:pPr algn="ctr" eaLnBrk="1" hangingPunct="1">
                <a:spcBef>
                  <a:spcPct val="50000"/>
                </a:spcBef>
                <a:defRPr/>
              </a:pPr>
              <a:t>‹#›</a:t>
            </a:fld>
            <a:r>
              <a:rPr lang="en-US" altLang="en-US" sz="800" b="1" dirty="0" smtClean="0"/>
              <a:t> -</a:t>
            </a:r>
          </a:p>
        </p:txBody>
      </p:sp>
      <p:pic>
        <p:nvPicPr>
          <p:cNvPr id="1032" name="Picture 11" descr="Marine Corps Emblem"/>
          <p:cNvPicPr>
            <a:picLocks noChangeAspect="1" noChangeArrowheads="1"/>
          </p:cNvPicPr>
          <p:nvPr userDrawn="1"/>
        </p:nvPicPr>
        <p:blipFill>
          <a:blip r:embed="rId13">
            <a:clrChange>
              <a:clrFrom>
                <a:srgbClr val="F8F8F8"/>
              </a:clrFrom>
              <a:clrTo>
                <a:srgbClr val="F8F8F8">
                  <a:alpha val="0"/>
                </a:srgbClr>
              </a:clrTo>
            </a:clrChange>
            <a:extLst>
              <a:ext uri="{28A0092B-C50C-407E-A947-70E740481C1C}">
                <a14:useLocalDpi xmlns:a14="http://schemas.microsoft.com/office/drawing/2010/main" val="0"/>
              </a:ext>
            </a:extLst>
          </a:blip>
          <a:srcRect/>
          <a:stretch>
            <a:fillRect/>
          </a:stretch>
        </p:blipFill>
        <p:spPr bwMode="auto">
          <a:xfrm>
            <a:off x="76200" y="9525"/>
            <a:ext cx="9906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Text Box 12"/>
          <p:cNvSpPr txBox="1">
            <a:spLocks noChangeArrowheads="1"/>
          </p:cNvSpPr>
          <p:nvPr userDrawn="1"/>
        </p:nvSpPr>
        <p:spPr bwMode="auto">
          <a:xfrm>
            <a:off x="0" y="76200"/>
            <a:ext cx="9140825"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defRPr/>
            </a:pPr>
            <a:r>
              <a:rPr lang="en-US" altLang="en-US" sz="1000" smtClean="0"/>
              <a:t>UNCLASSIFIED</a:t>
            </a:r>
          </a:p>
        </p:txBody>
      </p:sp>
      <p:sp>
        <p:nvSpPr>
          <p:cNvPr id="1036" name="Text Box 13"/>
          <p:cNvSpPr txBox="1">
            <a:spLocks noChangeArrowheads="1"/>
          </p:cNvSpPr>
          <p:nvPr userDrawn="1"/>
        </p:nvSpPr>
        <p:spPr bwMode="auto">
          <a:xfrm rot="10800000" flipV="1">
            <a:off x="7696200" y="6705600"/>
            <a:ext cx="14478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endParaRPr lang="en-US" altLang="en-US" sz="800" b="1" smtClean="0"/>
          </a:p>
        </p:txBody>
      </p:sp>
      <p:sp>
        <p:nvSpPr>
          <p:cNvPr id="2" name="Title Placeholder 1"/>
          <p:cNvSpPr>
            <a:spLocks noGrp="1"/>
          </p:cNvSpPr>
          <p:nvPr>
            <p:ph type="title"/>
          </p:nvPr>
        </p:nvSpPr>
        <p:spPr bwMode="auto">
          <a:xfrm>
            <a:off x="1177925" y="76200"/>
            <a:ext cx="737552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 name="Text Placeholder 2"/>
          <p:cNvSpPr>
            <a:spLocks noGrp="1"/>
          </p:cNvSpPr>
          <p:nvPr>
            <p:ph type="body" idx="1"/>
          </p:nvPr>
        </p:nvSpPr>
        <p:spPr bwMode="auto">
          <a:xfrm>
            <a:off x="628650" y="1371600"/>
            <a:ext cx="78867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4510" r:id="rId1"/>
    <p:sldLayoutId id="2147484511" r:id="rId2"/>
    <p:sldLayoutId id="2147484516" r:id="rId3"/>
    <p:sldLayoutId id="2147484512" r:id="rId4"/>
    <p:sldLayoutId id="2147484513" r:id="rId5"/>
    <p:sldLayoutId id="2147484514" r:id="rId6"/>
    <p:sldLayoutId id="2147484517" r:id="rId7"/>
    <p:sldLayoutId id="2147484518" r:id="rId8"/>
    <p:sldLayoutId id="2147484519" r:id="rId9"/>
    <p:sldLayoutId id="2147484520" r:id="rId10"/>
    <p:sldLayoutId id="2147484515" r:id="rId11"/>
  </p:sldLayoutIdLst>
  <p:transition>
    <p:fade/>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Palatino Linotype" pitchFamily="18" charset="0"/>
        </a:defRPr>
      </a:lvl2pPr>
      <a:lvl3pPr algn="ctr" rtl="0" eaLnBrk="0" fontAlgn="base" hangingPunct="0">
        <a:spcBef>
          <a:spcPct val="0"/>
        </a:spcBef>
        <a:spcAft>
          <a:spcPct val="0"/>
        </a:spcAft>
        <a:defRPr sz="4400">
          <a:solidFill>
            <a:schemeClr val="tx2"/>
          </a:solidFill>
          <a:latin typeface="Palatino Linotype" pitchFamily="18" charset="0"/>
        </a:defRPr>
      </a:lvl3pPr>
      <a:lvl4pPr algn="ctr" rtl="0" eaLnBrk="0" fontAlgn="base" hangingPunct="0">
        <a:spcBef>
          <a:spcPct val="0"/>
        </a:spcBef>
        <a:spcAft>
          <a:spcPct val="0"/>
        </a:spcAft>
        <a:defRPr sz="4400">
          <a:solidFill>
            <a:schemeClr val="tx2"/>
          </a:solidFill>
          <a:latin typeface="Palatino Linotype" pitchFamily="18" charset="0"/>
        </a:defRPr>
      </a:lvl4pPr>
      <a:lvl5pPr algn="ctr" rtl="0" eaLnBrk="0" fontAlgn="base" hangingPunct="0">
        <a:spcBef>
          <a:spcPct val="0"/>
        </a:spcBef>
        <a:spcAft>
          <a:spcPct val="0"/>
        </a:spcAft>
        <a:defRPr sz="4400">
          <a:solidFill>
            <a:schemeClr val="tx2"/>
          </a:solidFill>
          <a:latin typeface="Palatino Linotype" pitchFamily="18" charset="0"/>
        </a:defRPr>
      </a:lvl5pPr>
      <a:lvl6pPr marL="457200" algn="ctr" rtl="0" fontAlgn="base">
        <a:spcBef>
          <a:spcPct val="0"/>
        </a:spcBef>
        <a:spcAft>
          <a:spcPct val="0"/>
        </a:spcAft>
        <a:defRPr sz="4400">
          <a:solidFill>
            <a:schemeClr val="tx2"/>
          </a:solidFill>
          <a:latin typeface="Algerian" pitchFamily="82" charset="0"/>
        </a:defRPr>
      </a:lvl6pPr>
      <a:lvl7pPr marL="914400" algn="ctr" rtl="0" fontAlgn="base">
        <a:spcBef>
          <a:spcPct val="0"/>
        </a:spcBef>
        <a:spcAft>
          <a:spcPct val="0"/>
        </a:spcAft>
        <a:defRPr sz="4400">
          <a:solidFill>
            <a:schemeClr val="tx2"/>
          </a:solidFill>
          <a:latin typeface="Algerian" pitchFamily="82" charset="0"/>
        </a:defRPr>
      </a:lvl7pPr>
      <a:lvl8pPr marL="1371600" algn="ctr" rtl="0" fontAlgn="base">
        <a:spcBef>
          <a:spcPct val="0"/>
        </a:spcBef>
        <a:spcAft>
          <a:spcPct val="0"/>
        </a:spcAft>
        <a:defRPr sz="4400">
          <a:solidFill>
            <a:schemeClr val="tx2"/>
          </a:solidFill>
          <a:latin typeface="Algerian" pitchFamily="82" charset="0"/>
        </a:defRPr>
      </a:lvl8pPr>
      <a:lvl9pPr marL="1828800" algn="ctr" rtl="0" fontAlgn="base">
        <a:spcBef>
          <a:spcPct val="0"/>
        </a:spcBef>
        <a:spcAft>
          <a:spcPct val="0"/>
        </a:spcAft>
        <a:defRPr sz="4400">
          <a:solidFill>
            <a:schemeClr val="tx2"/>
          </a:solidFill>
          <a:latin typeface="Algerian" pitchFamily="8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1" fontAlgn="auto" hangingPunct="1">
              <a:spcBef>
                <a:spcPts val="0"/>
              </a:spcBef>
              <a:spcAft>
                <a:spcPts val="0"/>
              </a:spcAft>
            </a:pPr>
            <a:fld id="{E4F84B15-DC0C-4B9A-A471-A1AA3B76A753}" type="datetimeFigureOut">
              <a:rPr lang="en-US" smtClean="0">
                <a:solidFill>
                  <a:prstClr val="black">
                    <a:tint val="75000"/>
                  </a:prstClr>
                </a:solidFill>
                <a:latin typeface="Calibri" panose="020F0502020204030204"/>
              </a:rPr>
              <a:pPr eaLnBrk="1" fontAlgn="auto" hangingPunct="1">
                <a:spcBef>
                  <a:spcPts val="0"/>
                </a:spcBef>
                <a:spcAft>
                  <a:spcPts val="0"/>
                </a:spcAft>
              </a:pPr>
              <a:t>10/31/2018</a:t>
            </a:fld>
            <a:endParaRPr lang="en-US">
              <a:solidFill>
                <a:prstClr val="black">
                  <a:tint val="75000"/>
                </a:prstClr>
              </a:solidFill>
              <a:latin typeface="Calibri" panose="020F0502020204030204"/>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1" fontAlgn="auto" hangingPunct="1">
              <a:spcBef>
                <a:spcPts val="0"/>
              </a:spcBef>
              <a:spcAft>
                <a:spcPts val="0"/>
              </a:spcAft>
            </a:pPr>
            <a:endParaRPr lang="en-US">
              <a:solidFill>
                <a:prstClr val="black">
                  <a:tint val="75000"/>
                </a:prstClr>
              </a:solidFill>
              <a:latin typeface="Calibri" panose="020F0502020204030204"/>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1" fontAlgn="auto" hangingPunct="1">
              <a:spcBef>
                <a:spcPts val="0"/>
              </a:spcBef>
              <a:spcAft>
                <a:spcPts val="0"/>
              </a:spcAft>
            </a:pPr>
            <a:fld id="{78C4BFA3-2264-48EC-9141-09F3C663FB73}" type="slidenum">
              <a:rPr lang="en-US" smtClean="0">
                <a:solidFill>
                  <a:prstClr val="black">
                    <a:tint val="75000"/>
                  </a:prstClr>
                </a:solidFill>
                <a:latin typeface="Calibri" panose="020F0502020204030204"/>
              </a:rPr>
              <a:pPr eaLnBrk="1" fontAlgn="auto" hangingPunct="1">
                <a:spcBef>
                  <a:spcPts val="0"/>
                </a:spcBef>
                <a:spcAft>
                  <a:spcPts val="0"/>
                </a:spcAft>
              </a:pPr>
              <a:t>‹#›</a:t>
            </a:fld>
            <a:endParaRPr lang="en-US">
              <a:solidFill>
                <a:prstClr val="black">
                  <a:tint val="75000"/>
                </a:prstClr>
              </a:solidFill>
              <a:latin typeface="Calibri" panose="020F0502020204030204"/>
            </a:endParaRPr>
          </a:p>
        </p:txBody>
      </p:sp>
    </p:spTree>
    <p:extLst>
      <p:ext uri="{BB962C8B-B14F-4D97-AF65-F5344CB8AC3E}">
        <p14:creationId xmlns:p14="http://schemas.microsoft.com/office/powerpoint/2010/main" val="2416043456"/>
      </p:ext>
    </p:extLst>
  </p:cSld>
  <p:clrMap bg1="lt1" tx1="dk1" bg2="lt2" tx2="dk2" accent1="accent1" accent2="accent2" accent3="accent3" accent4="accent4" accent5="accent5" accent6="accent6" hlink="hlink" folHlink="folHlink"/>
  <p:sldLayoutIdLst>
    <p:sldLayoutId id="2147484522" r:id="rId1"/>
    <p:sldLayoutId id="2147484523" r:id="rId2"/>
    <p:sldLayoutId id="2147484524" r:id="rId3"/>
    <p:sldLayoutId id="2147484525" r:id="rId4"/>
    <p:sldLayoutId id="2147484526" r:id="rId5"/>
    <p:sldLayoutId id="2147484527" r:id="rId6"/>
    <p:sldLayoutId id="2147484528" r:id="rId7"/>
    <p:sldLayoutId id="2147484529" r:id="rId8"/>
    <p:sldLayoutId id="2147484530" r:id="rId9"/>
    <p:sldLayoutId id="2147484531" r:id="rId10"/>
    <p:sldLayoutId id="214748453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dau.mil/tools/dag/Pages/DAG-Page-Viewer.aspx?source=https://www.dau.mil/guidebooks/Shared%20Documents%20HTML/Chapter%2010%20Acquisition%20of%20Services.aspx" TargetMode="External"/><Relationship Id="rId2" Type="http://schemas.openxmlformats.org/officeDocument/2006/relationships/hyperlink" Target="https://www.dau.mil/tools/t/Seven-Steps-to-Performance-Based-Acquisition" TargetMode="External"/><Relationship Id="rId1" Type="http://schemas.openxmlformats.org/officeDocument/2006/relationships/slideLayout" Target="../slideLayouts/slideLayout2.xml"/><Relationship Id="rId6" Type="http://schemas.openxmlformats.org/officeDocument/2006/relationships/hyperlink" Target="https://www.dau.mil/cop/ace/Pages/Default.aspx" TargetMode="External"/><Relationship Id="rId5" Type="http://schemas.openxmlformats.org/officeDocument/2006/relationships/hyperlink" Target="http://sam.dau.mil/" TargetMode="External"/><Relationship Id="rId4" Type="http://schemas.openxmlformats.org/officeDocument/2006/relationships/hyperlink" Target="http://www.acq.osd.mil/dpap/ccap/cc/corhb/Files/Miscellaneous_Training/Guidebook_for_Acquisition_of_Services_24March2012.pdf" TargetMode="Externa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eris.mceits.usmc.mil/arsys/"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www.wawf.eb.mil/"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mailto:jacquelyn.armes@usmc.mil" TargetMode="External"/><Relationship Id="rId2" Type="http://schemas.openxmlformats.org/officeDocument/2006/relationships/hyperlink" Target="mailto:kevin.nunes@usmc.mil" TargetMode="External"/><Relationship Id="rId1" Type="http://schemas.openxmlformats.org/officeDocument/2006/relationships/slideLayout" Target="../slideLayouts/slideLayout2.xml"/><Relationship Id="rId6" Type="http://schemas.openxmlformats.org/officeDocument/2006/relationships/hyperlink" Target="mailto:wendy.schermerhorn@usmc.mil" TargetMode="External"/><Relationship Id="rId5" Type="http://schemas.openxmlformats.org/officeDocument/2006/relationships/hyperlink" Target="mailto:sakura.higa@usmc.mil" TargetMode="External"/><Relationship Id="rId4" Type="http://schemas.openxmlformats.org/officeDocument/2006/relationships/hyperlink" Target="mailto:jessica.harker@usmc.mil" TargetMode="External"/></Relationships>
</file>

<file path=ppt/slides/_rels/slide8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3"/>
          <p:cNvSpPr>
            <a:spLocks noGrp="1"/>
          </p:cNvSpPr>
          <p:nvPr>
            <p:ph type="title"/>
          </p:nvPr>
        </p:nvSpPr>
        <p:spPr>
          <a:xfrm>
            <a:off x="623888" y="2084388"/>
            <a:ext cx="7886700" cy="2478087"/>
          </a:xfrm>
        </p:spPr>
        <p:txBody>
          <a:bodyPr/>
          <a:lstStyle/>
          <a:p>
            <a:r>
              <a:rPr lang="en-US" altLang="en-US" dirty="0" smtClean="0"/>
              <a:t>The Contracting Process</a:t>
            </a:r>
          </a:p>
        </p:txBody>
      </p:sp>
      <p:sp>
        <p:nvSpPr>
          <p:cNvPr id="9219" name="Text Placeholder 4"/>
          <p:cNvSpPr>
            <a:spLocks noGrp="1"/>
          </p:cNvSpPr>
          <p:nvPr>
            <p:ph type="body" idx="1"/>
          </p:nvPr>
        </p:nvSpPr>
        <p:spPr>
          <a:xfrm>
            <a:off x="623888" y="4589463"/>
            <a:ext cx="7886700" cy="1500187"/>
          </a:xfrm>
        </p:spPr>
        <p:txBody>
          <a:bodyPr/>
          <a:lstStyle/>
          <a:p>
            <a:pPr algn="ctr"/>
            <a:r>
              <a:rPr lang="en-US" altLang="en-US" dirty="0" smtClean="0"/>
              <a:t>MCICOM Contracting</a:t>
            </a:r>
          </a:p>
          <a:p>
            <a:pPr algn="ctr"/>
            <a:r>
              <a:rPr lang="en-US" altLang="en-US" dirty="0" smtClean="0"/>
              <a:t>[DATE]</a:t>
            </a: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General Info</a:t>
            </a:r>
          </a:p>
          <a:p>
            <a:r>
              <a:rPr lang="en-US" b="1" dirty="0" smtClean="0"/>
              <a:t>Acquisition Process Overview</a:t>
            </a:r>
          </a:p>
          <a:p>
            <a:r>
              <a:rPr lang="en-US" dirty="0" smtClean="0"/>
              <a:t>Requirement Identification</a:t>
            </a:r>
          </a:p>
          <a:p>
            <a:r>
              <a:rPr lang="en-US" dirty="0" smtClean="0"/>
              <a:t>Procurement Requests</a:t>
            </a:r>
          </a:p>
          <a:p>
            <a:r>
              <a:rPr lang="en-US" dirty="0" smtClean="0"/>
              <a:t>Solicitation Role</a:t>
            </a:r>
          </a:p>
          <a:p>
            <a:r>
              <a:rPr lang="en-US" dirty="0" smtClean="0"/>
              <a:t>Post-Award Role</a:t>
            </a:r>
          </a:p>
          <a:p>
            <a:r>
              <a:rPr lang="en-US" dirty="0" smtClean="0"/>
              <a:t>Final Words</a:t>
            </a:r>
            <a:endParaRPr lang="en-US" dirty="0"/>
          </a:p>
        </p:txBody>
      </p:sp>
    </p:spTree>
    <p:extLst>
      <p:ext uri="{BB962C8B-B14F-4D97-AF65-F5344CB8AC3E}">
        <p14:creationId xmlns:p14="http://schemas.microsoft.com/office/powerpoint/2010/main" val="1650175275"/>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81420"/>
          </a:xfrm>
          <a:prstGeom prst="rect">
            <a:avLst/>
          </a:prstGeom>
          <a:gradFill rotWithShape="1">
            <a:gsLst>
              <a:gs pos="0">
                <a:srgbClr val="CC9900"/>
              </a:gs>
              <a:gs pos="100000">
                <a:srgbClr val="E9D28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r>
              <a:rPr lang="en-US" dirty="0">
                <a:solidFill>
                  <a:prstClr val="black"/>
                </a:solidFill>
                <a:latin typeface="Arial" charset="0"/>
              </a:rPr>
              <a:t>GENERAL ACQUISITION PROCESS</a:t>
            </a:r>
          </a:p>
        </p:txBody>
      </p:sp>
      <p:sp>
        <p:nvSpPr>
          <p:cNvPr id="5" name="Rectangle 4"/>
          <p:cNvSpPr/>
          <p:nvPr/>
        </p:nvSpPr>
        <p:spPr>
          <a:xfrm>
            <a:off x="0" y="581420"/>
            <a:ext cx="9144000" cy="241540"/>
          </a:xfrm>
          <a:prstGeom prst="rect">
            <a:avLst/>
          </a:prstGeom>
          <a:gradFill flip="none" rotWithShape="1">
            <a:gsLst>
              <a:gs pos="0">
                <a:srgbClr val="CC9900"/>
              </a:gs>
              <a:gs pos="100000">
                <a:srgbClr val="E9D28F"/>
              </a:gs>
            </a:gsLst>
            <a:lin ang="54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eaLnBrk="1" fontAlgn="auto" hangingPunct="1">
              <a:spcBef>
                <a:spcPts val="0"/>
              </a:spcBef>
              <a:spcAft>
                <a:spcPts val="0"/>
              </a:spcAft>
            </a:pPr>
            <a:r>
              <a:rPr lang="en-US" sz="1600" dirty="0" smtClean="0">
                <a:solidFill>
                  <a:prstClr val="black"/>
                </a:solidFill>
              </a:rPr>
              <a:t>Pre-Award – Principal: Contracting Office</a:t>
            </a:r>
            <a:endParaRPr lang="en-US" sz="1600" dirty="0">
              <a:solidFill>
                <a:prstClr val="black"/>
              </a:solidFill>
            </a:endParaRPr>
          </a:p>
        </p:txBody>
      </p:sp>
      <p:sp>
        <p:nvSpPr>
          <p:cNvPr id="6" name="Rectangle 5"/>
          <p:cNvSpPr/>
          <p:nvPr/>
        </p:nvSpPr>
        <p:spPr>
          <a:xfrm>
            <a:off x="0" y="822960"/>
            <a:ext cx="914400" cy="1508760"/>
          </a:xfrm>
          <a:prstGeom prst="rect">
            <a:avLst/>
          </a:prstGeom>
          <a:gradFill flip="none" rotWithShape="1">
            <a:gsLst>
              <a:gs pos="0">
                <a:srgbClr val="CC9900"/>
              </a:gs>
              <a:gs pos="100000">
                <a:srgbClr val="E9D28F"/>
              </a:gs>
            </a:gsLst>
            <a:lin ang="5400000" scaled="1"/>
            <a:tileRect/>
          </a:gradFill>
          <a:ln>
            <a:no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eaLnBrk="1" fontAlgn="auto" hangingPunct="1">
              <a:spcBef>
                <a:spcPts val="0"/>
              </a:spcBef>
              <a:spcAft>
                <a:spcPts val="0"/>
              </a:spcAft>
            </a:pPr>
            <a:r>
              <a:rPr lang="en-US" dirty="0">
                <a:solidFill>
                  <a:prstClr val="black"/>
                </a:solidFill>
              </a:rPr>
              <a:t>Customer</a:t>
            </a:r>
          </a:p>
        </p:txBody>
      </p:sp>
      <p:sp>
        <p:nvSpPr>
          <p:cNvPr id="11" name="Rectangle 10"/>
          <p:cNvSpPr/>
          <p:nvPr/>
        </p:nvSpPr>
        <p:spPr>
          <a:xfrm>
            <a:off x="0" y="2331720"/>
            <a:ext cx="914400" cy="1508760"/>
          </a:xfrm>
          <a:prstGeom prst="rect">
            <a:avLst/>
          </a:prstGeom>
          <a:gradFill flip="none" rotWithShape="1">
            <a:gsLst>
              <a:gs pos="0">
                <a:srgbClr val="CC9900"/>
              </a:gs>
              <a:gs pos="100000">
                <a:srgbClr val="E9D28F"/>
              </a:gs>
            </a:gsLst>
            <a:lin ang="5400000" scaled="1"/>
            <a:tileRect/>
          </a:gradFill>
          <a:ln>
            <a:no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eaLnBrk="1" fontAlgn="auto" hangingPunct="1">
              <a:spcBef>
                <a:spcPts val="0"/>
              </a:spcBef>
              <a:spcAft>
                <a:spcPts val="0"/>
              </a:spcAft>
            </a:pPr>
            <a:r>
              <a:rPr lang="en-US" dirty="0">
                <a:solidFill>
                  <a:prstClr val="black"/>
                </a:solidFill>
              </a:rPr>
              <a:t>Contracting Office</a:t>
            </a:r>
          </a:p>
        </p:txBody>
      </p:sp>
      <p:sp>
        <p:nvSpPr>
          <p:cNvPr id="12" name="Rectangle 11"/>
          <p:cNvSpPr/>
          <p:nvPr/>
        </p:nvSpPr>
        <p:spPr>
          <a:xfrm>
            <a:off x="0" y="3840480"/>
            <a:ext cx="914400" cy="1508760"/>
          </a:xfrm>
          <a:prstGeom prst="rect">
            <a:avLst/>
          </a:prstGeom>
          <a:gradFill flip="none" rotWithShape="1">
            <a:gsLst>
              <a:gs pos="0">
                <a:srgbClr val="CC9900"/>
              </a:gs>
              <a:gs pos="100000">
                <a:srgbClr val="E9D28F"/>
              </a:gs>
            </a:gsLst>
            <a:lin ang="5400000" scaled="1"/>
            <a:tileRect/>
          </a:gradFill>
          <a:ln>
            <a:no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eaLnBrk="1" fontAlgn="auto" hangingPunct="1">
              <a:spcBef>
                <a:spcPts val="0"/>
              </a:spcBef>
              <a:spcAft>
                <a:spcPts val="0"/>
              </a:spcAft>
            </a:pPr>
            <a:r>
              <a:rPr lang="en-US" dirty="0">
                <a:solidFill>
                  <a:prstClr val="black"/>
                </a:solidFill>
              </a:rPr>
              <a:t>Other Approvals</a:t>
            </a:r>
          </a:p>
        </p:txBody>
      </p:sp>
      <p:sp>
        <p:nvSpPr>
          <p:cNvPr id="13" name="Rectangle 12"/>
          <p:cNvSpPr/>
          <p:nvPr/>
        </p:nvSpPr>
        <p:spPr>
          <a:xfrm>
            <a:off x="0" y="5349240"/>
            <a:ext cx="914400" cy="1508760"/>
          </a:xfrm>
          <a:prstGeom prst="rect">
            <a:avLst/>
          </a:prstGeom>
          <a:gradFill flip="none" rotWithShape="1">
            <a:gsLst>
              <a:gs pos="0">
                <a:srgbClr val="CC9900"/>
              </a:gs>
              <a:gs pos="100000">
                <a:srgbClr val="E9D28F"/>
              </a:gs>
            </a:gsLst>
            <a:lin ang="5400000" scaled="1"/>
            <a:tileRect/>
          </a:gradFill>
          <a:ln>
            <a:no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eaLnBrk="1" fontAlgn="auto" hangingPunct="1">
              <a:spcBef>
                <a:spcPts val="0"/>
              </a:spcBef>
              <a:spcAft>
                <a:spcPts val="0"/>
              </a:spcAft>
            </a:pPr>
            <a:r>
              <a:rPr lang="en-US" dirty="0">
                <a:solidFill>
                  <a:prstClr val="black"/>
                </a:solidFill>
              </a:rPr>
              <a:t>Contractors</a:t>
            </a:r>
          </a:p>
        </p:txBody>
      </p:sp>
      <p:sp>
        <p:nvSpPr>
          <p:cNvPr id="14" name="Rectangle 13"/>
          <p:cNvSpPr/>
          <p:nvPr/>
        </p:nvSpPr>
        <p:spPr>
          <a:xfrm>
            <a:off x="914400" y="813995"/>
            <a:ext cx="8229600" cy="1508760"/>
          </a:xfrm>
          <a:prstGeom prst="rect">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a:noFill/>
            </a:endParaRPr>
          </a:p>
        </p:txBody>
      </p:sp>
      <p:sp>
        <p:nvSpPr>
          <p:cNvPr id="16" name="Rectangle 15"/>
          <p:cNvSpPr/>
          <p:nvPr/>
        </p:nvSpPr>
        <p:spPr>
          <a:xfrm>
            <a:off x="914400" y="2325682"/>
            <a:ext cx="8229600" cy="1508760"/>
          </a:xfrm>
          <a:prstGeom prst="rect">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a:noFill/>
            </a:endParaRPr>
          </a:p>
        </p:txBody>
      </p:sp>
      <p:sp>
        <p:nvSpPr>
          <p:cNvPr id="17" name="Rectangle 16"/>
          <p:cNvSpPr/>
          <p:nvPr/>
        </p:nvSpPr>
        <p:spPr>
          <a:xfrm>
            <a:off x="914400" y="3840480"/>
            <a:ext cx="8229600" cy="1508760"/>
          </a:xfrm>
          <a:prstGeom prst="rect">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a:noFill/>
            </a:endParaRPr>
          </a:p>
        </p:txBody>
      </p:sp>
      <p:sp>
        <p:nvSpPr>
          <p:cNvPr id="18" name="Rectangle 17"/>
          <p:cNvSpPr/>
          <p:nvPr/>
        </p:nvSpPr>
        <p:spPr>
          <a:xfrm>
            <a:off x="914400" y="5349240"/>
            <a:ext cx="8229600" cy="1508760"/>
          </a:xfrm>
          <a:prstGeom prst="rect">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dirty="0">
              <a:noFill/>
            </a:endParaRPr>
          </a:p>
        </p:txBody>
      </p:sp>
      <p:sp>
        <p:nvSpPr>
          <p:cNvPr id="7" name="Flowchart: Terminator 6"/>
          <p:cNvSpPr/>
          <p:nvPr/>
        </p:nvSpPr>
        <p:spPr>
          <a:xfrm>
            <a:off x="978741" y="869046"/>
            <a:ext cx="1619244" cy="795653"/>
          </a:xfrm>
          <a:prstGeom prst="flowChartTerminator">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START:</a:t>
            </a:r>
          </a:p>
          <a:p>
            <a:pPr algn="ctr" eaLnBrk="1" fontAlgn="auto" hangingPunct="1">
              <a:spcBef>
                <a:spcPts val="0"/>
              </a:spcBef>
              <a:spcAft>
                <a:spcPts val="0"/>
              </a:spcAft>
            </a:pPr>
            <a:r>
              <a:rPr lang="en-US" sz="900" dirty="0" smtClean="0">
                <a:solidFill>
                  <a:prstClr val="black"/>
                </a:solidFill>
              </a:rPr>
              <a:t>Identifies Requirement; Conducts Market Research; Develops Procurement Request (PR) Package</a:t>
            </a:r>
            <a:endParaRPr lang="en-US" sz="900" dirty="0">
              <a:solidFill>
                <a:prstClr val="black"/>
              </a:solidFill>
            </a:endParaRPr>
          </a:p>
        </p:txBody>
      </p:sp>
      <p:sp>
        <p:nvSpPr>
          <p:cNvPr id="21" name="Flowchart: Document 20"/>
          <p:cNvSpPr/>
          <p:nvPr/>
        </p:nvSpPr>
        <p:spPr>
          <a:xfrm>
            <a:off x="2983115" y="2419357"/>
            <a:ext cx="1107950" cy="746886"/>
          </a:xfrm>
          <a:prstGeom prst="flowChartDocumen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a:solidFill>
                  <a:prstClr val="black"/>
                </a:solidFill>
              </a:rPr>
              <a:t>Develops </a:t>
            </a:r>
            <a:r>
              <a:rPr lang="en-US" sz="900" dirty="0" smtClean="0">
                <a:solidFill>
                  <a:prstClr val="black"/>
                </a:solidFill>
              </a:rPr>
              <a:t>Acquisition Strategy &amp; Solicitation </a:t>
            </a:r>
            <a:r>
              <a:rPr lang="en-US" sz="900" dirty="0">
                <a:solidFill>
                  <a:prstClr val="black"/>
                </a:solidFill>
              </a:rPr>
              <a:t>Package</a:t>
            </a:r>
          </a:p>
        </p:txBody>
      </p:sp>
      <p:sp>
        <p:nvSpPr>
          <p:cNvPr id="23" name="Rectangle 22"/>
          <p:cNvSpPr/>
          <p:nvPr/>
        </p:nvSpPr>
        <p:spPr>
          <a:xfrm>
            <a:off x="4309613" y="2669338"/>
            <a:ext cx="719587" cy="722203"/>
          </a:xfrm>
          <a:prstGeom prst="rec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a:solidFill>
                  <a:prstClr val="black"/>
                </a:solidFill>
              </a:rPr>
              <a:t>Issues Solicitation</a:t>
            </a:r>
          </a:p>
        </p:txBody>
      </p:sp>
      <p:sp>
        <p:nvSpPr>
          <p:cNvPr id="25" name="Rectangle 24"/>
          <p:cNvSpPr/>
          <p:nvPr/>
        </p:nvSpPr>
        <p:spPr>
          <a:xfrm>
            <a:off x="5098990" y="2667029"/>
            <a:ext cx="722376" cy="722376"/>
          </a:xfrm>
          <a:prstGeom prst="rec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a:solidFill>
                  <a:prstClr val="black"/>
                </a:solidFill>
              </a:rPr>
              <a:t>Receives Proposals</a:t>
            </a:r>
          </a:p>
        </p:txBody>
      </p:sp>
      <p:sp>
        <p:nvSpPr>
          <p:cNvPr id="26" name="Rectangle 25"/>
          <p:cNvSpPr/>
          <p:nvPr/>
        </p:nvSpPr>
        <p:spPr>
          <a:xfrm>
            <a:off x="8270566" y="2443867"/>
            <a:ext cx="722376" cy="722376"/>
          </a:xfrm>
          <a:prstGeom prst="rec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a:solidFill>
                  <a:prstClr val="black"/>
                </a:solidFill>
              </a:rPr>
              <a:t>Award</a:t>
            </a:r>
          </a:p>
        </p:txBody>
      </p:sp>
      <p:sp>
        <p:nvSpPr>
          <p:cNvPr id="28" name="Rectangle 27"/>
          <p:cNvSpPr/>
          <p:nvPr/>
        </p:nvSpPr>
        <p:spPr>
          <a:xfrm>
            <a:off x="6079075" y="1967799"/>
            <a:ext cx="722376" cy="722376"/>
          </a:xfrm>
          <a:prstGeom prst="rec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a:solidFill>
                  <a:prstClr val="black"/>
                </a:solidFill>
              </a:rPr>
              <a:t>Source Selection</a:t>
            </a:r>
          </a:p>
        </p:txBody>
      </p:sp>
      <p:sp>
        <p:nvSpPr>
          <p:cNvPr id="30" name="Rectangle 29"/>
          <p:cNvSpPr/>
          <p:nvPr/>
        </p:nvSpPr>
        <p:spPr>
          <a:xfrm>
            <a:off x="1906438" y="1778479"/>
            <a:ext cx="730011" cy="1112520"/>
          </a:xfrm>
          <a:prstGeom prst="rec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a:solidFill>
                  <a:prstClr val="black"/>
                </a:solidFill>
              </a:rPr>
              <a:t>Finalize PR Documents</a:t>
            </a:r>
          </a:p>
        </p:txBody>
      </p:sp>
      <p:sp>
        <p:nvSpPr>
          <p:cNvPr id="31" name="Flowchart: Decision 30"/>
          <p:cNvSpPr>
            <a:spLocks noChangeAspect="1"/>
          </p:cNvSpPr>
          <p:nvPr/>
        </p:nvSpPr>
        <p:spPr>
          <a:xfrm>
            <a:off x="1658423" y="4038618"/>
            <a:ext cx="1226040" cy="821447"/>
          </a:xfrm>
          <a:prstGeom prst="flowChartDecision">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Small Business </a:t>
            </a:r>
            <a:r>
              <a:rPr lang="en-US" sz="900" dirty="0">
                <a:solidFill>
                  <a:prstClr val="black"/>
                </a:solidFill>
              </a:rPr>
              <a:t>Approval</a:t>
            </a:r>
          </a:p>
        </p:txBody>
      </p:sp>
      <p:sp>
        <p:nvSpPr>
          <p:cNvPr id="32" name="Flowchart: Document 31"/>
          <p:cNvSpPr/>
          <p:nvPr/>
        </p:nvSpPr>
        <p:spPr>
          <a:xfrm>
            <a:off x="4191000" y="5785358"/>
            <a:ext cx="914400" cy="612648"/>
          </a:xfrm>
          <a:prstGeom prst="flowChartDocumen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a:solidFill>
                  <a:prstClr val="black"/>
                </a:solidFill>
              </a:rPr>
              <a:t>Submit Proposals</a:t>
            </a:r>
          </a:p>
        </p:txBody>
      </p:sp>
      <p:sp>
        <p:nvSpPr>
          <p:cNvPr id="34" name="Flowchart: Decision 33"/>
          <p:cNvSpPr>
            <a:spLocks noChangeAspect="1"/>
          </p:cNvSpPr>
          <p:nvPr/>
        </p:nvSpPr>
        <p:spPr>
          <a:xfrm>
            <a:off x="2806980" y="3359032"/>
            <a:ext cx="1460220" cy="952324"/>
          </a:xfrm>
          <a:prstGeom prst="flowChartDecision">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Legal </a:t>
            </a:r>
            <a:r>
              <a:rPr lang="en-US" sz="900" dirty="0">
                <a:solidFill>
                  <a:prstClr val="black"/>
                </a:solidFill>
              </a:rPr>
              <a:t>&amp; Contracting Reviews</a:t>
            </a:r>
          </a:p>
        </p:txBody>
      </p:sp>
      <p:sp>
        <p:nvSpPr>
          <p:cNvPr id="36" name="Flowchart: Terminator 35"/>
          <p:cNvSpPr/>
          <p:nvPr/>
        </p:nvSpPr>
        <p:spPr>
          <a:xfrm>
            <a:off x="8149734" y="3314499"/>
            <a:ext cx="970743" cy="467902"/>
          </a:xfrm>
          <a:prstGeom prst="flowChartTerminator">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a:solidFill>
                  <a:prstClr val="black"/>
                </a:solidFill>
              </a:rPr>
              <a:t>END:</a:t>
            </a:r>
          </a:p>
          <a:p>
            <a:pPr algn="ctr" eaLnBrk="1" fontAlgn="auto" hangingPunct="1">
              <a:spcBef>
                <a:spcPts val="0"/>
              </a:spcBef>
              <a:spcAft>
                <a:spcPts val="0"/>
              </a:spcAft>
            </a:pPr>
            <a:r>
              <a:rPr lang="en-US" sz="900" dirty="0">
                <a:solidFill>
                  <a:prstClr val="black"/>
                </a:solidFill>
              </a:rPr>
              <a:t>To Contract Administration</a:t>
            </a:r>
          </a:p>
        </p:txBody>
      </p:sp>
      <p:cxnSp>
        <p:nvCxnSpPr>
          <p:cNvPr id="39" name="Elbow Connector 38"/>
          <p:cNvCxnSpPr>
            <a:stCxn id="7" idx="2"/>
            <a:endCxn id="30" idx="1"/>
          </p:cNvCxnSpPr>
          <p:nvPr/>
        </p:nvCxnSpPr>
        <p:spPr>
          <a:xfrm rot="16200000" flipH="1">
            <a:off x="1512380" y="1940681"/>
            <a:ext cx="670040" cy="118075"/>
          </a:xfrm>
          <a:prstGeom prst="bentConnector2">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endCxn id="31" idx="0"/>
          </p:cNvCxnSpPr>
          <p:nvPr/>
        </p:nvCxnSpPr>
        <p:spPr>
          <a:xfrm>
            <a:off x="2266959" y="2890999"/>
            <a:ext cx="4484" cy="1147619"/>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5" name="Elbow Connector 44"/>
          <p:cNvCxnSpPr/>
          <p:nvPr/>
        </p:nvCxnSpPr>
        <p:spPr>
          <a:xfrm rot="5400000" flipH="1" flipV="1">
            <a:off x="2135795" y="3341797"/>
            <a:ext cx="1200484" cy="492092"/>
          </a:xfrm>
          <a:prstGeom prst="bentConnector3">
            <a:avLst>
              <a:gd name="adj1" fmla="val 99599"/>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21" idx="2"/>
            <a:endCxn id="34" idx="0"/>
          </p:cNvCxnSpPr>
          <p:nvPr/>
        </p:nvCxnSpPr>
        <p:spPr>
          <a:xfrm>
            <a:off x="3537090" y="3116866"/>
            <a:ext cx="0" cy="242166"/>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3" name="Elbow Connector 52"/>
          <p:cNvCxnSpPr/>
          <p:nvPr/>
        </p:nvCxnSpPr>
        <p:spPr>
          <a:xfrm rot="5400000" flipH="1" flipV="1">
            <a:off x="3916842" y="3264828"/>
            <a:ext cx="456844" cy="328701"/>
          </a:xfrm>
          <a:prstGeom prst="bentConnector3">
            <a:avLst>
              <a:gd name="adj1" fmla="val 98875"/>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23" idx="2"/>
            <a:endCxn id="32" idx="0"/>
          </p:cNvCxnSpPr>
          <p:nvPr/>
        </p:nvCxnSpPr>
        <p:spPr>
          <a:xfrm flipH="1">
            <a:off x="4648200" y="3391541"/>
            <a:ext cx="21207" cy="2393817"/>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Elbow Connector 67"/>
          <p:cNvCxnSpPr>
            <a:stCxn id="32" idx="3"/>
            <a:endCxn id="25" idx="2"/>
          </p:cNvCxnSpPr>
          <p:nvPr/>
        </p:nvCxnSpPr>
        <p:spPr>
          <a:xfrm flipV="1">
            <a:off x="5105400" y="3389405"/>
            <a:ext cx="354778" cy="2702277"/>
          </a:xfrm>
          <a:prstGeom prst="bentConnector2">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Elbow Connector 70"/>
          <p:cNvCxnSpPr>
            <a:stCxn id="25" idx="0"/>
          </p:cNvCxnSpPr>
          <p:nvPr/>
        </p:nvCxnSpPr>
        <p:spPr>
          <a:xfrm rot="5400000" flipH="1" flipV="1">
            <a:off x="5593691" y="2186132"/>
            <a:ext cx="347385" cy="614410"/>
          </a:xfrm>
          <a:prstGeom prst="bentConnector2">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28" idx="2"/>
            <a:endCxn id="126" idx="0"/>
          </p:cNvCxnSpPr>
          <p:nvPr/>
        </p:nvCxnSpPr>
        <p:spPr>
          <a:xfrm>
            <a:off x="6440263" y="2690175"/>
            <a:ext cx="0" cy="681723"/>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5" name="Straight Arrow Connector 84"/>
          <p:cNvCxnSpPr/>
          <p:nvPr/>
        </p:nvCxnSpPr>
        <p:spPr>
          <a:xfrm flipH="1">
            <a:off x="1214268" y="1664698"/>
            <a:ext cx="4078" cy="3075845"/>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1" name="Flowchart: Decision 90"/>
          <p:cNvSpPr>
            <a:spLocks noChangeAspect="1"/>
          </p:cNvSpPr>
          <p:nvPr/>
        </p:nvSpPr>
        <p:spPr>
          <a:xfrm>
            <a:off x="950880" y="4493280"/>
            <a:ext cx="1226040" cy="821447"/>
          </a:xfrm>
          <a:prstGeom prst="flowChartDecision">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SRRB*</a:t>
            </a:r>
            <a:endParaRPr lang="en-US" sz="900" dirty="0">
              <a:solidFill>
                <a:prstClr val="black"/>
              </a:solidFill>
            </a:endParaRPr>
          </a:p>
          <a:p>
            <a:pPr algn="ctr" eaLnBrk="1" fontAlgn="auto" hangingPunct="1">
              <a:spcBef>
                <a:spcPts val="0"/>
              </a:spcBef>
              <a:spcAft>
                <a:spcPts val="0"/>
              </a:spcAft>
            </a:pPr>
            <a:r>
              <a:rPr lang="en-US" sz="900" dirty="0" smtClean="0">
                <a:solidFill>
                  <a:prstClr val="black"/>
                </a:solidFill>
              </a:rPr>
              <a:t>ITPRAS†</a:t>
            </a:r>
            <a:endParaRPr lang="en-US" sz="900" dirty="0">
              <a:solidFill>
                <a:prstClr val="black"/>
              </a:solidFill>
            </a:endParaRPr>
          </a:p>
        </p:txBody>
      </p:sp>
      <p:sp>
        <p:nvSpPr>
          <p:cNvPr id="93" name="Rectangle 92"/>
          <p:cNvSpPr/>
          <p:nvPr/>
        </p:nvSpPr>
        <p:spPr>
          <a:xfrm>
            <a:off x="7086600" y="1972042"/>
            <a:ext cx="914561" cy="722376"/>
          </a:xfrm>
          <a:prstGeom prst="rec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Contracting Officer’s Representative </a:t>
            </a:r>
            <a:r>
              <a:rPr lang="en-US" sz="900" dirty="0">
                <a:solidFill>
                  <a:prstClr val="black"/>
                </a:solidFill>
              </a:rPr>
              <a:t>Appointment</a:t>
            </a:r>
          </a:p>
        </p:txBody>
      </p:sp>
      <p:cxnSp>
        <p:nvCxnSpPr>
          <p:cNvPr id="100" name="Straight Arrow Connector 99"/>
          <p:cNvCxnSpPr>
            <a:stCxn id="26" idx="2"/>
            <a:endCxn id="36" idx="0"/>
          </p:cNvCxnSpPr>
          <p:nvPr/>
        </p:nvCxnSpPr>
        <p:spPr>
          <a:xfrm>
            <a:off x="8631754" y="3166243"/>
            <a:ext cx="3352" cy="148256"/>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3" name="Straight Arrow Connector 102"/>
          <p:cNvCxnSpPr>
            <a:stCxn id="28" idx="3"/>
            <a:endCxn id="93" idx="1"/>
          </p:cNvCxnSpPr>
          <p:nvPr/>
        </p:nvCxnSpPr>
        <p:spPr>
          <a:xfrm>
            <a:off x="6801451" y="2328987"/>
            <a:ext cx="285149" cy="4243"/>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Elbow Connector 105"/>
          <p:cNvCxnSpPr>
            <a:stCxn id="93" idx="3"/>
            <a:endCxn id="26" idx="0"/>
          </p:cNvCxnSpPr>
          <p:nvPr/>
        </p:nvCxnSpPr>
        <p:spPr>
          <a:xfrm>
            <a:off x="8001161" y="2333230"/>
            <a:ext cx="630593" cy="110637"/>
          </a:xfrm>
          <a:prstGeom prst="bentConnector2">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6" name="Flowchart: Decision 125"/>
          <p:cNvSpPr>
            <a:spLocks noChangeAspect="1"/>
          </p:cNvSpPr>
          <p:nvPr/>
        </p:nvSpPr>
        <p:spPr>
          <a:xfrm>
            <a:off x="5710153" y="3371898"/>
            <a:ext cx="1460220" cy="952324"/>
          </a:xfrm>
          <a:prstGeom prst="flowChartDecision">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Legal </a:t>
            </a:r>
            <a:r>
              <a:rPr lang="en-US" sz="900" dirty="0">
                <a:solidFill>
                  <a:prstClr val="black"/>
                </a:solidFill>
              </a:rPr>
              <a:t>&amp; Contracting Reviews</a:t>
            </a:r>
          </a:p>
        </p:txBody>
      </p:sp>
      <p:sp>
        <p:nvSpPr>
          <p:cNvPr id="2" name="TextBox 1"/>
          <p:cNvSpPr txBox="1"/>
          <p:nvPr/>
        </p:nvSpPr>
        <p:spPr>
          <a:xfrm>
            <a:off x="978741" y="6432519"/>
            <a:ext cx="4481437" cy="369332"/>
          </a:xfrm>
          <a:prstGeom prst="rect">
            <a:avLst/>
          </a:prstGeom>
          <a:noFill/>
        </p:spPr>
        <p:txBody>
          <a:bodyPr wrap="square" rtlCol="0">
            <a:spAutoFit/>
          </a:bodyPr>
          <a:lstStyle/>
          <a:p>
            <a:r>
              <a:rPr lang="en-US" sz="900" dirty="0">
                <a:solidFill>
                  <a:prstClr val="black"/>
                </a:solidFill>
                <a:latin typeface="+mn-lt"/>
              </a:rPr>
              <a:t>*Services Requirements Review Board</a:t>
            </a:r>
          </a:p>
          <a:p>
            <a:r>
              <a:rPr lang="en-US" sz="900" dirty="0">
                <a:solidFill>
                  <a:prstClr val="black"/>
                </a:solidFill>
                <a:latin typeface="+mn-lt"/>
              </a:rPr>
              <a:t>†Information Technology Procurement Request/Review and Approval System</a:t>
            </a:r>
          </a:p>
        </p:txBody>
      </p:sp>
    </p:spTree>
    <p:extLst>
      <p:ext uri="{BB962C8B-B14F-4D97-AF65-F5344CB8AC3E}">
        <p14:creationId xmlns:p14="http://schemas.microsoft.com/office/powerpoint/2010/main" val="29282127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581420"/>
          </a:xfrm>
          <a:prstGeom prst="rect">
            <a:avLst/>
          </a:prstGeom>
          <a:gradFill rotWithShape="1">
            <a:gsLst>
              <a:gs pos="0">
                <a:srgbClr val="CC9900"/>
              </a:gs>
              <a:gs pos="100000">
                <a:srgbClr val="E9D28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r>
              <a:rPr lang="en-US" dirty="0" smtClean="0">
                <a:solidFill>
                  <a:prstClr val="black"/>
                </a:solidFill>
                <a:latin typeface="Arial" charset="0"/>
              </a:rPr>
              <a:t>GENERAL ACQUISITION PROCESS</a:t>
            </a:r>
            <a:endParaRPr lang="en-US" dirty="0">
              <a:solidFill>
                <a:prstClr val="black"/>
              </a:solidFill>
              <a:latin typeface="Arial" charset="0"/>
            </a:endParaRPr>
          </a:p>
        </p:txBody>
      </p:sp>
      <p:sp>
        <p:nvSpPr>
          <p:cNvPr id="5" name="Rectangle 4"/>
          <p:cNvSpPr/>
          <p:nvPr/>
        </p:nvSpPr>
        <p:spPr>
          <a:xfrm>
            <a:off x="0" y="581420"/>
            <a:ext cx="9144000" cy="241540"/>
          </a:xfrm>
          <a:prstGeom prst="rect">
            <a:avLst/>
          </a:prstGeom>
          <a:gradFill rotWithShape="1">
            <a:gsLst>
              <a:gs pos="0">
                <a:srgbClr val="CC9900"/>
              </a:gs>
              <a:gs pos="100000">
                <a:srgbClr val="E9D28F"/>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r>
              <a:rPr lang="en-US" sz="1600" dirty="0" smtClean="0">
                <a:solidFill>
                  <a:prstClr val="black"/>
                </a:solidFill>
                <a:latin typeface="Arial" charset="0"/>
              </a:rPr>
              <a:t>Post-Award – Principal: COR</a:t>
            </a:r>
            <a:endParaRPr lang="en-US" sz="1600" dirty="0">
              <a:solidFill>
                <a:prstClr val="black"/>
              </a:solidFill>
              <a:latin typeface="Arial" charset="0"/>
            </a:endParaRPr>
          </a:p>
        </p:txBody>
      </p:sp>
      <p:sp>
        <p:nvSpPr>
          <p:cNvPr id="6" name="Rectangle 5"/>
          <p:cNvSpPr/>
          <p:nvPr/>
        </p:nvSpPr>
        <p:spPr>
          <a:xfrm>
            <a:off x="0" y="2337574"/>
            <a:ext cx="914400" cy="1508760"/>
          </a:xfrm>
          <a:prstGeom prst="rect">
            <a:avLst/>
          </a:prstGeom>
          <a:gradFill flip="none" rotWithShape="1">
            <a:gsLst>
              <a:gs pos="0">
                <a:srgbClr val="CC9900"/>
              </a:gs>
              <a:gs pos="100000">
                <a:srgbClr val="E9D28F"/>
              </a:gs>
            </a:gsLst>
            <a:lin ang="5400000" scaled="1"/>
            <a:tileRect/>
          </a:gradFill>
          <a:ln>
            <a:no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eaLnBrk="1" fontAlgn="auto" hangingPunct="1">
              <a:spcBef>
                <a:spcPts val="0"/>
              </a:spcBef>
              <a:spcAft>
                <a:spcPts val="0"/>
              </a:spcAft>
            </a:pPr>
            <a:r>
              <a:rPr lang="en-US" dirty="0">
                <a:solidFill>
                  <a:prstClr val="black"/>
                </a:solidFill>
              </a:rPr>
              <a:t>Contracting Office</a:t>
            </a:r>
          </a:p>
        </p:txBody>
      </p:sp>
      <p:sp>
        <p:nvSpPr>
          <p:cNvPr id="11" name="Rectangle 10"/>
          <p:cNvSpPr/>
          <p:nvPr/>
        </p:nvSpPr>
        <p:spPr>
          <a:xfrm>
            <a:off x="0" y="825887"/>
            <a:ext cx="914400" cy="1508760"/>
          </a:xfrm>
          <a:prstGeom prst="rect">
            <a:avLst/>
          </a:prstGeom>
          <a:gradFill flip="none" rotWithShape="1">
            <a:gsLst>
              <a:gs pos="0">
                <a:srgbClr val="CC9900"/>
              </a:gs>
              <a:gs pos="100000">
                <a:srgbClr val="E9D28F"/>
              </a:gs>
            </a:gsLst>
            <a:lin ang="5400000" scaled="1"/>
            <a:tileRect/>
          </a:gradFill>
          <a:ln>
            <a:noFill/>
          </a:ln>
        </p:spPr>
        <p:style>
          <a:lnRef idx="1">
            <a:schemeClr val="accent1"/>
          </a:lnRef>
          <a:fillRef idx="3">
            <a:schemeClr val="accent1"/>
          </a:fillRef>
          <a:effectRef idx="2">
            <a:schemeClr val="accent1"/>
          </a:effectRef>
          <a:fontRef idx="minor">
            <a:schemeClr val="lt1"/>
          </a:fontRef>
        </p:style>
        <p:txBody>
          <a:bodyPr vert="vert270" rtlCol="0" anchor="ctr">
            <a:normAutofit fontScale="85000" lnSpcReduction="20000"/>
          </a:bodyPr>
          <a:lstStyle/>
          <a:p>
            <a:pPr algn="ctr" eaLnBrk="1" fontAlgn="auto" hangingPunct="1">
              <a:spcBef>
                <a:spcPts val="0"/>
              </a:spcBef>
              <a:spcAft>
                <a:spcPts val="0"/>
              </a:spcAft>
            </a:pPr>
            <a:r>
              <a:rPr lang="en-US" dirty="0" smtClean="0">
                <a:solidFill>
                  <a:prstClr val="black"/>
                </a:solidFill>
              </a:rPr>
              <a:t>Contracting Officer’s Representative (COR)</a:t>
            </a:r>
            <a:endParaRPr lang="en-US" dirty="0">
              <a:solidFill>
                <a:prstClr val="black"/>
              </a:solidFill>
            </a:endParaRPr>
          </a:p>
        </p:txBody>
      </p:sp>
      <p:sp>
        <p:nvSpPr>
          <p:cNvPr id="12" name="Rectangle 11"/>
          <p:cNvSpPr/>
          <p:nvPr/>
        </p:nvSpPr>
        <p:spPr>
          <a:xfrm>
            <a:off x="0" y="3840480"/>
            <a:ext cx="914400" cy="1508760"/>
          </a:xfrm>
          <a:prstGeom prst="rect">
            <a:avLst/>
          </a:prstGeom>
          <a:gradFill flip="none" rotWithShape="1">
            <a:gsLst>
              <a:gs pos="0">
                <a:srgbClr val="CC9900"/>
              </a:gs>
              <a:gs pos="100000">
                <a:srgbClr val="E9D28F"/>
              </a:gs>
            </a:gsLst>
            <a:lin ang="5400000" scaled="1"/>
            <a:tileRect/>
          </a:gradFill>
          <a:ln>
            <a:noFill/>
          </a:ln>
        </p:spPr>
        <p:style>
          <a:lnRef idx="1">
            <a:schemeClr val="accent1"/>
          </a:lnRef>
          <a:fillRef idx="3">
            <a:schemeClr val="accent1"/>
          </a:fillRef>
          <a:effectRef idx="2">
            <a:schemeClr val="accent1"/>
          </a:effectRef>
          <a:fontRef idx="minor">
            <a:schemeClr val="lt1"/>
          </a:fontRef>
        </p:style>
        <p:txBody>
          <a:bodyPr vert="vert270" rtlCol="0" anchor="ctr"/>
          <a:lstStyle/>
          <a:p>
            <a:pPr algn="ctr" eaLnBrk="1" fontAlgn="auto" hangingPunct="1">
              <a:spcBef>
                <a:spcPts val="0"/>
              </a:spcBef>
              <a:spcAft>
                <a:spcPts val="0"/>
              </a:spcAft>
            </a:pPr>
            <a:r>
              <a:rPr lang="en-US" dirty="0" smtClean="0">
                <a:solidFill>
                  <a:prstClr val="black"/>
                </a:solidFill>
              </a:rPr>
              <a:t>Contractor</a:t>
            </a:r>
            <a:endParaRPr lang="en-US" dirty="0">
              <a:solidFill>
                <a:prstClr val="black"/>
              </a:solidFill>
            </a:endParaRPr>
          </a:p>
        </p:txBody>
      </p:sp>
      <p:sp>
        <p:nvSpPr>
          <p:cNvPr id="13" name="Rectangle 12"/>
          <p:cNvSpPr/>
          <p:nvPr/>
        </p:nvSpPr>
        <p:spPr>
          <a:xfrm>
            <a:off x="0" y="5349240"/>
            <a:ext cx="914400" cy="1508760"/>
          </a:xfrm>
          <a:prstGeom prst="rect">
            <a:avLst/>
          </a:prstGeom>
          <a:gradFill flip="none" rotWithShape="1">
            <a:gsLst>
              <a:gs pos="0">
                <a:srgbClr val="CC9900"/>
              </a:gs>
              <a:gs pos="100000">
                <a:srgbClr val="E9D28F"/>
              </a:gs>
            </a:gsLst>
            <a:lin ang="5400000" scaled="1"/>
            <a:tileRect/>
          </a:gradFill>
          <a:ln>
            <a:noFill/>
          </a:ln>
        </p:spPr>
        <p:style>
          <a:lnRef idx="1">
            <a:schemeClr val="accent1"/>
          </a:lnRef>
          <a:fillRef idx="3">
            <a:schemeClr val="accent1"/>
          </a:fillRef>
          <a:effectRef idx="2">
            <a:schemeClr val="accent1"/>
          </a:effectRef>
          <a:fontRef idx="minor">
            <a:schemeClr val="lt1"/>
          </a:fontRef>
        </p:style>
        <p:txBody>
          <a:bodyPr vert="vert270" rtlCol="0" anchor="ctr">
            <a:normAutofit fontScale="85000" lnSpcReduction="10000"/>
          </a:bodyPr>
          <a:lstStyle/>
          <a:p>
            <a:pPr algn="ctr" eaLnBrk="1" fontAlgn="auto" hangingPunct="1">
              <a:spcBef>
                <a:spcPts val="0"/>
              </a:spcBef>
              <a:spcAft>
                <a:spcPts val="0"/>
              </a:spcAft>
            </a:pPr>
            <a:r>
              <a:rPr lang="en-US" dirty="0" smtClean="0">
                <a:solidFill>
                  <a:prstClr val="black"/>
                </a:solidFill>
              </a:rPr>
              <a:t>Defense Finance and Accounting Service (DFAS)</a:t>
            </a:r>
            <a:endParaRPr lang="en-US" dirty="0">
              <a:solidFill>
                <a:prstClr val="black"/>
              </a:solidFill>
            </a:endParaRPr>
          </a:p>
        </p:txBody>
      </p:sp>
      <p:sp>
        <p:nvSpPr>
          <p:cNvPr id="14" name="Rectangle 13"/>
          <p:cNvSpPr/>
          <p:nvPr/>
        </p:nvSpPr>
        <p:spPr>
          <a:xfrm>
            <a:off x="914400" y="813995"/>
            <a:ext cx="8229600" cy="1508760"/>
          </a:xfrm>
          <a:prstGeom prst="rect">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a:noFill/>
            </a:endParaRPr>
          </a:p>
        </p:txBody>
      </p:sp>
      <p:sp>
        <p:nvSpPr>
          <p:cNvPr id="16" name="Rectangle 15"/>
          <p:cNvSpPr/>
          <p:nvPr/>
        </p:nvSpPr>
        <p:spPr>
          <a:xfrm>
            <a:off x="914400" y="2325682"/>
            <a:ext cx="8229600" cy="1508760"/>
          </a:xfrm>
          <a:prstGeom prst="rect">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a:noFill/>
            </a:endParaRPr>
          </a:p>
        </p:txBody>
      </p:sp>
      <p:sp>
        <p:nvSpPr>
          <p:cNvPr id="17" name="Rectangle 16"/>
          <p:cNvSpPr/>
          <p:nvPr/>
        </p:nvSpPr>
        <p:spPr>
          <a:xfrm>
            <a:off x="914400" y="3840480"/>
            <a:ext cx="8229600" cy="1508760"/>
          </a:xfrm>
          <a:prstGeom prst="rect">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a:noFill/>
            </a:endParaRPr>
          </a:p>
        </p:txBody>
      </p:sp>
      <p:sp>
        <p:nvSpPr>
          <p:cNvPr id="18" name="Rectangle 17"/>
          <p:cNvSpPr/>
          <p:nvPr/>
        </p:nvSpPr>
        <p:spPr>
          <a:xfrm>
            <a:off x="914400" y="5349240"/>
            <a:ext cx="8229600" cy="1508760"/>
          </a:xfrm>
          <a:prstGeom prst="rect">
            <a:avLst/>
          </a:prstGeom>
          <a:solidFill>
            <a:schemeClr val="bg1"/>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a:noFill/>
            </a:endParaRPr>
          </a:p>
        </p:txBody>
      </p:sp>
      <p:sp>
        <p:nvSpPr>
          <p:cNvPr id="15" name="Flowchart: Terminator 14"/>
          <p:cNvSpPr/>
          <p:nvPr/>
        </p:nvSpPr>
        <p:spPr>
          <a:xfrm>
            <a:off x="1068389" y="2909711"/>
            <a:ext cx="760411" cy="443089"/>
          </a:xfrm>
          <a:prstGeom prst="flowChartTerminator">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START:</a:t>
            </a:r>
          </a:p>
          <a:p>
            <a:pPr algn="ctr" eaLnBrk="1" fontAlgn="auto" hangingPunct="1">
              <a:spcBef>
                <a:spcPts val="0"/>
              </a:spcBef>
              <a:spcAft>
                <a:spcPts val="0"/>
              </a:spcAft>
            </a:pPr>
            <a:r>
              <a:rPr lang="en-US" sz="900" dirty="0" smtClean="0">
                <a:solidFill>
                  <a:prstClr val="black"/>
                </a:solidFill>
              </a:rPr>
              <a:t>Contract Awarded</a:t>
            </a:r>
            <a:endParaRPr lang="en-US" sz="900" dirty="0">
              <a:solidFill>
                <a:prstClr val="black"/>
              </a:solidFill>
            </a:endParaRPr>
          </a:p>
        </p:txBody>
      </p:sp>
      <p:sp>
        <p:nvSpPr>
          <p:cNvPr id="21" name="Flowchart: Decision 20"/>
          <p:cNvSpPr>
            <a:spLocks noChangeAspect="1"/>
          </p:cNvSpPr>
          <p:nvPr/>
        </p:nvSpPr>
        <p:spPr>
          <a:xfrm>
            <a:off x="5334000" y="1117825"/>
            <a:ext cx="1364776" cy="914400"/>
          </a:xfrm>
          <a:prstGeom prst="flowChartDecision">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Is Invoice Proper &amp; Actionable?</a:t>
            </a:r>
            <a:endParaRPr lang="en-US" sz="900" dirty="0">
              <a:solidFill>
                <a:prstClr val="black"/>
              </a:solidFill>
            </a:endParaRPr>
          </a:p>
        </p:txBody>
      </p:sp>
      <p:sp>
        <p:nvSpPr>
          <p:cNvPr id="22" name="Rectangle 21"/>
          <p:cNvSpPr/>
          <p:nvPr/>
        </p:nvSpPr>
        <p:spPr>
          <a:xfrm>
            <a:off x="1613646" y="990600"/>
            <a:ext cx="1320497" cy="1143000"/>
          </a:xfrm>
          <a:prstGeom prst="rec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Continuously Monitors Contractor Performance IAW QASP. Inspects/Accepts Deliverables/Services.</a:t>
            </a:r>
          </a:p>
          <a:p>
            <a:pPr algn="ctr" eaLnBrk="1" fontAlgn="auto" hangingPunct="1">
              <a:spcBef>
                <a:spcPts val="0"/>
              </a:spcBef>
              <a:spcAft>
                <a:spcPts val="0"/>
              </a:spcAft>
            </a:pPr>
            <a:r>
              <a:rPr lang="en-US" sz="900" dirty="0" smtClean="0">
                <a:solidFill>
                  <a:prstClr val="black"/>
                </a:solidFill>
              </a:rPr>
              <a:t>Annually Documents in CPARS</a:t>
            </a:r>
            <a:endParaRPr lang="en-US" sz="900" dirty="0">
              <a:solidFill>
                <a:prstClr val="black"/>
              </a:solidFill>
            </a:endParaRPr>
          </a:p>
        </p:txBody>
      </p:sp>
      <p:sp>
        <p:nvSpPr>
          <p:cNvPr id="23" name="Rectangle 22"/>
          <p:cNvSpPr/>
          <p:nvPr/>
        </p:nvSpPr>
        <p:spPr>
          <a:xfrm>
            <a:off x="1816694" y="4126230"/>
            <a:ext cx="914400" cy="914400"/>
          </a:xfrm>
          <a:prstGeom prst="rec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a:solidFill>
                  <a:prstClr val="black"/>
                </a:solidFill>
              </a:rPr>
              <a:t>Performs </a:t>
            </a:r>
            <a:r>
              <a:rPr lang="en-US" sz="900" dirty="0" smtClean="0">
                <a:solidFill>
                  <a:prstClr val="black"/>
                </a:solidFill>
              </a:rPr>
              <a:t>Contract. Submits Deliverables.</a:t>
            </a:r>
            <a:endParaRPr lang="en-US" sz="900" dirty="0">
              <a:solidFill>
                <a:prstClr val="black"/>
              </a:solidFill>
            </a:endParaRPr>
          </a:p>
        </p:txBody>
      </p:sp>
      <p:sp>
        <p:nvSpPr>
          <p:cNvPr id="24" name="Rectangle 23"/>
          <p:cNvSpPr/>
          <p:nvPr/>
        </p:nvSpPr>
        <p:spPr>
          <a:xfrm>
            <a:off x="4191000" y="4139975"/>
            <a:ext cx="914400" cy="914400"/>
          </a:xfrm>
          <a:prstGeom prst="rec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Submits Invoice for Payment</a:t>
            </a:r>
            <a:endParaRPr lang="en-US" sz="900" dirty="0">
              <a:solidFill>
                <a:prstClr val="black"/>
              </a:solidFill>
            </a:endParaRPr>
          </a:p>
        </p:txBody>
      </p:sp>
      <p:sp>
        <p:nvSpPr>
          <p:cNvPr id="25" name="Rectangle 24"/>
          <p:cNvSpPr/>
          <p:nvPr/>
        </p:nvSpPr>
        <p:spPr>
          <a:xfrm>
            <a:off x="4177015" y="1119288"/>
            <a:ext cx="914400" cy="914400"/>
          </a:xfrm>
          <a:prstGeom prst="rec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Reviews Invoice for Accuracy</a:t>
            </a:r>
            <a:endParaRPr lang="en-US" sz="900" dirty="0">
              <a:solidFill>
                <a:prstClr val="black"/>
              </a:solidFill>
            </a:endParaRPr>
          </a:p>
        </p:txBody>
      </p:sp>
      <p:sp>
        <p:nvSpPr>
          <p:cNvPr id="26" name="Rectangle 25"/>
          <p:cNvSpPr/>
          <p:nvPr/>
        </p:nvSpPr>
        <p:spPr>
          <a:xfrm>
            <a:off x="5562600" y="4142291"/>
            <a:ext cx="914400" cy="914400"/>
          </a:xfrm>
          <a:prstGeom prst="rec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Corrects Invoice</a:t>
            </a:r>
            <a:endParaRPr lang="en-US" sz="900" dirty="0">
              <a:solidFill>
                <a:prstClr val="black"/>
              </a:solidFill>
            </a:endParaRPr>
          </a:p>
        </p:txBody>
      </p:sp>
      <p:sp>
        <p:nvSpPr>
          <p:cNvPr id="27" name="Flowchart: Decision 26"/>
          <p:cNvSpPr>
            <a:spLocks noChangeAspect="1"/>
          </p:cNvSpPr>
          <p:nvPr/>
        </p:nvSpPr>
        <p:spPr>
          <a:xfrm>
            <a:off x="6941024" y="5646420"/>
            <a:ext cx="1364776" cy="914400"/>
          </a:xfrm>
          <a:prstGeom prst="flowChartDecision">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Is Invoice Proper &amp; Actionable?</a:t>
            </a:r>
            <a:endParaRPr lang="en-US" sz="900" dirty="0">
              <a:solidFill>
                <a:prstClr val="black"/>
              </a:solidFill>
            </a:endParaRPr>
          </a:p>
        </p:txBody>
      </p:sp>
      <p:sp>
        <p:nvSpPr>
          <p:cNvPr id="28" name="Rectangle 27"/>
          <p:cNvSpPr/>
          <p:nvPr/>
        </p:nvSpPr>
        <p:spPr>
          <a:xfrm>
            <a:off x="7166212" y="1859192"/>
            <a:ext cx="914400" cy="914400"/>
          </a:xfrm>
          <a:prstGeom prst="rec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Resolves Issues</a:t>
            </a:r>
            <a:endParaRPr lang="en-US" sz="900" dirty="0">
              <a:solidFill>
                <a:prstClr val="black"/>
              </a:solidFill>
            </a:endParaRPr>
          </a:p>
        </p:txBody>
      </p:sp>
      <p:sp>
        <p:nvSpPr>
          <p:cNvPr id="29" name="Flowchart: Terminator 28"/>
          <p:cNvSpPr/>
          <p:nvPr/>
        </p:nvSpPr>
        <p:spPr>
          <a:xfrm>
            <a:off x="8060860" y="4367647"/>
            <a:ext cx="760411" cy="443089"/>
          </a:xfrm>
          <a:prstGeom prst="flowChartTerminator">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END: Receives Payment</a:t>
            </a:r>
          </a:p>
        </p:txBody>
      </p:sp>
      <p:cxnSp>
        <p:nvCxnSpPr>
          <p:cNvPr id="8" name="Elbow Connector 7"/>
          <p:cNvCxnSpPr>
            <a:stCxn id="15" idx="0"/>
            <a:endCxn id="22" idx="1"/>
          </p:cNvCxnSpPr>
          <p:nvPr/>
        </p:nvCxnSpPr>
        <p:spPr>
          <a:xfrm rot="5400000" flipH="1" flipV="1">
            <a:off x="857315" y="2153381"/>
            <a:ext cx="1347611" cy="165051"/>
          </a:xfrm>
          <a:prstGeom prst="bentConnector2">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2" idx="2"/>
            <a:endCxn id="23" idx="0"/>
          </p:cNvCxnSpPr>
          <p:nvPr/>
        </p:nvCxnSpPr>
        <p:spPr>
          <a:xfrm flipH="1">
            <a:off x="2273894" y="2133600"/>
            <a:ext cx="1" cy="1992630"/>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3" idx="3"/>
            <a:endCxn id="24" idx="1"/>
          </p:cNvCxnSpPr>
          <p:nvPr/>
        </p:nvCxnSpPr>
        <p:spPr>
          <a:xfrm>
            <a:off x="2731094" y="4583430"/>
            <a:ext cx="1459906" cy="13745"/>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24" idx="0"/>
            <a:endCxn id="25" idx="2"/>
          </p:cNvCxnSpPr>
          <p:nvPr/>
        </p:nvCxnSpPr>
        <p:spPr>
          <a:xfrm flipH="1" flipV="1">
            <a:off x="4634215" y="2033688"/>
            <a:ext cx="13985" cy="2106287"/>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25" idx="3"/>
            <a:endCxn id="21" idx="1"/>
          </p:cNvCxnSpPr>
          <p:nvPr/>
        </p:nvCxnSpPr>
        <p:spPr>
          <a:xfrm flipV="1">
            <a:off x="5091415" y="1575025"/>
            <a:ext cx="242585" cy="1463"/>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21" idx="2"/>
            <a:endCxn id="26" idx="0"/>
          </p:cNvCxnSpPr>
          <p:nvPr/>
        </p:nvCxnSpPr>
        <p:spPr>
          <a:xfrm>
            <a:off x="6016388" y="2032225"/>
            <a:ext cx="3412" cy="2110066"/>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Elbow Connector 47"/>
          <p:cNvCxnSpPr>
            <a:stCxn id="21" idx="3"/>
            <a:endCxn id="27" idx="1"/>
          </p:cNvCxnSpPr>
          <p:nvPr/>
        </p:nvCxnSpPr>
        <p:spPr>
          <a:xfrm>
            <a:off x="6698776" y="1575025"/>
            <a:ext cx="242248" cy="4528595"/>
          </a:xfrm>
          <a:prstGeom prst="bentConnector3">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28" idx="2"/>
            <a:endCxn id="27" idx="0"/>
          </p:cNvCxnSpPr>
          <p:nvPr/>
        </p:nvCxnSpPr>
        <p:spPr>
          <a:xfrm>
            <a:off x="7623412" y="2773592"/>
            <a:ext cx="0" cy="2872828"/>
          </a:xfrm>
          <a:prstGeom prst="straightConnector1">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27" idx="3"/>
            <a:endCxn id="29" idx="2"/>
          </p:cNvCxnSpPr>
          <p:nvPr/>
        </p:nvCxnSpPr>
        <p:spPr>
          <a:xfrm flipV="1">
            <a:off x="8305800" y="4810736"/>
            <a:ext cx="135266" cy="1292884"/>
          </a:xfrm>
          <a:prstGeom prst="bentConnector2">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Rectangle 37"/>
          <p:cNvSpPr/>
          <p:nvPr/>
        </p:nvSpPr>
        <p:spPr>
          <a:xfrm>
            <a:off x="3137191" y="1859192"/>
            <a:ext cx="914400" cy="914400"/>
          </a:xfrm>
          <a:prstGeom prst="rect">
            <a:avLst/>
          </a:prstGeom>
          <a:gradFill flip="none" rotWithShape="1">
            <a:gsLst>
              <a:gs pos="0">
                <a:srgbClr val="CC9900"/>
              </a:gs>
              <a:gs pos="100000">
                <a:srgbClr val="E9D28F"/>
              </a:gs>
            </a:gsLst>
            <a:lin ang="54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r>
              <a:rPr lang="en-US" sz="900" dirty="0" smtClean="0">
                <a:solidFill>
                  <a:prstClr val="black"/>
                </a:solidFill>
              </a:rPr>
              <a:t>Executes modifications</a:t>
            </a:r>
            <a:br>
              <a:rPr lang="en-US" sz="900" dirty="0" smtClean="0">
                <a:solidFill>
                  <a:prstClr val="black"/>
                </a:solidFill>
              </a:rPr>
            </a:br>
            <a:r>
              <a:rPr lang="en-US" sz="900" dirty="0" smtClean="0">
                <a:solidFill>
                  <a:prstClr val="black"/>
                </a:solidFill>
              </a:rPr>
              <a:t>(E.g., Options).</a:t>
            </a:r>
            <a:br>
              <a:rPr lang="en-US" sz="900" dirty="0" smtClean="0">
                <a:solidFill>
                  <a:prstClr val="black"/>
                </a:solidFill>
              </a:rPr>
            </a:br>
            <a:r>
              <a:rPr lang="en-US" sz="900" dirty="0" smtClean="0">
                <a:solidFill>
                  <a:prstClr val="black"/>
                </a:solidFill>
              </a:rPr>
              <a:t>Addresses performance issues.</a:t>
            </a:r>
            <a:endParaRPr lang="en-US" sz="900" dirty="0">
              <a:solidFill>
                <a:prstClr val="black"/>
              </a:solidFill>
            </a:endParaRPr>
          </a:p>
        </p:txBody>
      </p:sp>
      <p:cxnSp>
        <p:nvCxnSpPr>
          <p:cNvPr id="52" name="Elbow Connector 51"/>
          <p:cNvCxnSpPr>
            <a:stCxn id="22" idx="3"/>
            <a:endCxn id="38" idx="1"/>
          </p:cNvCxnSpPr>
          <p:nvPr/>
        </p:nvCxnSpPr>
        <p:spPr>
          <a:xfrm>
            <a:off x="2934143" y="1562100"/>
            <a:ext cx="203048" cy="754292"/>
          </a:xfrm>
          <a:prstGeom prst="bentConnector3">
            <a:avLst>
              <a:gd name="adj1" fmla="val 50000"/>
            </a:avLst>
          </a:prstGeom>
          <a:ln w="15875">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37051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b="7778"/>
          <a:stretch/>
        </p:blipFill>
        <p:spPr>
          <a:xfrm>
            <a:off x="2590800" y="1905000"/>
            <a:ext cx="3978313" cy="3962400"/>
          </a:xfrm>
          <a:prstGeom prst="rect">
            <a:avLst/>
          </a:prstGeom>
        </p:spPr>
      </p:pic>
      <p:sp>
        <p:nvSpPr>
          <p:cNvPr id="2" name="Title 1"/>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2415768443"/>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General Info</a:t>
            </a:r>
          </a:p>
          <a:p>
            <a:r>
              <a:rPr lang="en-US" dirty="0" smtClean="0"/>
              <a:t>Acquisition Process Overview</a:t>
            </a:r>
          </a:p>
          <a:p>
            <a:r>
              <a:rPr lang="en-US" b="1" dirty="0" smtClean="0"/>
              <a:t>Requirement Identification</a:t>
            </a:r>
          </a:p>
          <a:p>
            <a:r>
              <a:rPr lang="en-US" dirty="0" smtClean="0"/>
              <a:t>Procurement Requests</a:t>
            </a:r>
          </a:p>
          <a:p>
            <a:r>
              <a:rPr lang="en-US" dirty="0" smtClean="0"/>
              <a:t>Solicitation Role</a:t>
            </a:r>
          </a:p>
          <a:p>
            <a:r>
              <a:rPr lang="en-US" dirty="0" smtClean="0"/>
              <a:t>Post-Award Role</a:t>
            </a:r>
          </a:p>
          <a:p>
            <a:r>
              <a:rPr lang="en-US" dirty="0" smtClean="0"/>
              <a:t>Final Words</a:t>
            </a:r>
            <a:endParaRPr lang="en-US" dirty="0"/>
          </a:p>
        </p:txBody>
      </p:sp>
    </p:spTree>
    <p:extLst>
      <p:ext uri="{BB962C8B-B14F-4D97-AF65-F5344CB8AC3E}">
        <p14:creationId xmlns:p14="http://schemas.microsoft.com/office/powerpoint/2010/main" val="4203613987"/>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Document</a:t>
            </a:r>
            <a:endParaRPr lang="en-US" dirty="0"/>
          </a:p>
        </p:txBody>
      </p:sp>
      <p:sp>
        <p:nvSpPr>
          <p:cNvPr id="3" name="Content Placeholder 2"/>
          <p:cNvSpPr>
            <a:spLocks noGrp="1"/>
          </p:cNvSpPr>
          <p:nvPr>
            <p:ph idx="1"/>
          </p:nvPr>
        </p:nvSpPr>
        <p:spPr/>
        <p:txBody>
          <a:bodyPr/>
          <a:lstStyle/>
          <a:p>
            <a:r>
              <a:rPr lang="en-US" u="sng" dirty="0" smtClean="0"/>
              <a:t>Clearly</a:t>
            </a:r>
            <a:r>
              <a:rPr lang="en-US" dirty="0" smtClean="0"/>
              <a:t> describes:</a:t>
            </a:r>
          </a:p>
          <a:p>
            <a:pPr lvl="1"/>
            <a:r>
              <a:rPr lang="en-US" dirty="0" smtClean="0"/>
              <a:t>Functions to be performed</a:t>
            </a:r>
          </a:p>
          <a:p>
            <a:pPr lvl="1"/>
            <a:r>
              <a:rPr lang="en-US" dirty="0" smtClean="0"/>
              <a:t>Performance required, OR</a:t>
            </a:r>
          </a:p>
          <a:p>
            <a:pPr lvl="1"/>
            <a:r>
              <a:rPr lang="en-US" dirty="0" smtClean="0"/>
              <a:t>Essential physical characteristics</a:t>
            </a:r>
          </a:p>
          <a:p>
            <a:r>
              <a:rPr lang="en-US" dirty="0" smtClean="0"/>
              <a:t>Contains the Government’s </a:t>
            </a:r>
            <a:r>
              <a:rPr lang="en-US" u="sng" dirty="0" smtClean="0"/>
              <a:t>minimum</a:t>
            </a:r>
            <a:r>
              <a:rPr lang="en-US" dirty="0" smtClean="0"/>
              <a:t> requirements</a:t>
            </a:r>
          </a:p>
          <a:p>
            <a:r>
              <a:rPr lang="en-US" dirty="0" smtClean="0"/>
              <a:t>Must not be written in a way to limit competition (cannot be </a:t>
            </a:r>
            <a:r>
              <a:rPr lang="en-US" u="sng" dirty="0" smtClean="0"/>
              <a:t>unduly restrictive</a:t>
            </a:r>
            <a:r>
              <a:rPr lang="en-US" dirty="0" smtClean="0"/>
              <a:t>)</a:t>
            </a:r>
            <a:endParaRPr lang="en-US" dirty="0"/>
          </a:p>
        </p:txBody>
      </p:sp>
    </p:spTree>
    <p:extLst>
      <p:ext uri="{BB962C8B-B14F-4D97-AF65-F5344CB8AC3E}">
        <p14:creationId xmlns:p14="http://schemas.microsoft.com/office/powerpoint/2010/main" val="2663772626"/>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Requirements Document</a:t>
            </a:r>
            <a:endParaRPr lang="en-US" dirty="0"/>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1143000"/>
            <a:ext cx="3016226" cy="5336400"/>
          </a:xfrm>
          <a:prstGeom prst="rect">
            <a:avLst/>
          </a:prstGeom>
        </p:spPr>
      </p:pic>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0" y="1166037"/>
            <a:ext cx="5076825" cy="5191125"/>
          </a:xfrm>
          <a:prstGeom prst="rect">
            <a:avLst/>
          </a:prstGeom>
        </p:spPr>
      </p:pic>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16" y="1384159"/>
            <a:ext cx="9144000" cy="4754880"/>
          </a:xfrm>
          <a:prstGeom prst="rect">
            <a:avLst/>
          </a:prstGeom>
        </p:spPr>
      </p:pic>
    </p:spTree>
    <p:extLst>
      <p:ext uri="{BB962C8B-B14F-4D97-AF65-F5344CB8AC3E}">
        <p14:creationId xmlns:p14="http://schemas.microsoft.com/office/powerpoint/2010/main" val="220167777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Supplies</a:t>
            </a:r>
            <a:endParaRPr lang="en-US" dirty="0"/>
          </a:p>
        </p:txBody>
      </p:sp>
      <p:sp>
        <p:nvSpPr>
          <p:cNvPr id="3" name="Content Placeholder 2"/>
          <p:cNvSpPr>
            <a:spLocks noGrp="1"/>
          </p:cNvSpPr>
          <p:nvPr>
            <p:ph idx="1"/>
          </p:nvPr>
        </p:nvSpPr>
        <p:spPr/>
        <p:txBody>
          <a:bodyPr/>
          <a:lstStyle/>
          <a:p>
            <a:r>
              <a:rPr lang="en-US" dirty="0" smtClean="0">
                <a:sym typeface="Wingdings" panose="05000000000000000000" pitchFamily="2" charset="2"/>
              </a:rPr>
              <a:t>Specifications</a:t>
            </a:r>
            <a:endParaRPr lang="en-US" dirty="0" smtClean="0"/>
          </a:p>
          <a:p>
            <a:r>
              <a:rPr lang="en-US" dirty="0" smtClean="0"/>
              <a:t>Define the item’s salient characteristics</a:t>
            </a:r>
          </a:p>
          <a:p>
            <a:pPr lvl="1"/>
            <a:r>
              <a:rPr lang="en-US" dirty="0" smtClean="0"/>
              <a:t>Form: Essential physical characteristics</a:t>
            </a:r>
          </a:p>
          <a:p>
            <a:pPr lvl="1"/>
            <a:r>
              <a:rPr lang="en-US" dirty="0" smtClean="0"/>
              <a:t>Fit: Ability to interface with another item</a:t>
            </a:r>
          </a:p>
          <a:p>
            <a:pPr lvl="1"/>
            <a:r>
              <a:rPr lang="en-US" dirty="0" smtClean="0"/>
              <a:t>Function: Actions to be performed</a:t>
            </a:r>
          </a:p>
          <a:p>
            <a:endParaRPr lang="en-US" dirty="0"/>
          </a:p>
        </p:txBody>
      </p:sp>
    </p:spTree>
    <p:extLst>
      <p:ext uri="{BB962C8B-B14F-4D97-AF65-F5344CB8AC3E}">
        <p14:creationId xmlns:p14="http://schemas.microsoft.com/office/powerpoint/2010/main" val="1350977933"/>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Specifications</a:t>
            </a:r>
            <a:endParaRPr lang="en-US" dirty="0"/>
          </a:p>
        </p:txBody>
      </p:sp>
      <p:sp>
        <p:nvSpPr>
          <p:cNvPr id="3" name="Text Placeholder 2"/>
          <p:cNvSpPr>
            <a:spLocks noGrp="1"/>
          </p:cNvSpPr>
          <p:nvPr>
            <p:ph type="body" idx="1"/>
          </p:nvPr>
        </p:nvSpPr>
        <p:spPr/>
        <p:txBody>
          <a:bodyPr/>
          <a:lstStyle/>
          <a:p>
            <a:r>
              <a:rPr lang="en-US" dirty="0" smtClean="0">
                <a:solidFill>
                  <a:srgbClr val="FF0000"/>
                </a:solidFill>
              </a:rPr>
              <a:t>BAD EXAMPLE</a:t>
            </a:r>
            <a:endParaRPr lang="en-US" dirty="0">
              <a:solidFill>
                <a:srgbClr val="FF0000"/>
              </a:solidFill>
            </a:endParaRPr>
          </a:p>
        </p:txBody>
      </p:sp>
      <p:sp>
        <p:nvSpPr>
          <p:cNvPr id="4" name="Content Placeholder 3"/>
          <p:cNvSpPr>
            <a:spLocks noGrp="1"/>
          </p:cNvSpPr>
          <p:nvPr>
            <p:ph sz="half" idx="2"/>
          </p:nvPr>
        </p:nvSpPr>
        <p:spPr/>
        <p:txBody>
          <a:bodyPr/>
          <a:lstStyle/>
          <a:p>
            <a:pPr marL="0" indent="0">
              <a:buNone/>
            </a:pPr>
            <a:r>
              <a:rPr lang="en-US" dirty="0" smtClean="0"/>
              <a:t>Sony </a:t>
            </a:r>
            <a:r>
              <a:rPr lang="en-US" dirty="0" err="1" smtClean="0"/>
              <a:t>Bravia</a:t>
            </a:r>
            <a:r>
              <a:rPr lang="en-US" dirty="0" smtClean="0"/>
              <a:t> television model KDL55EX640	</a:t>
            </a:r>
            <a:endParaRPr lang="en-US" dirty="0"/>
          </a:p>
        </p:txBody>
      </p:sp>
      <p:sp>
        <p:nvSpPr>
          <p:cNvPr id="5" name="Text Placeholder 4"/>
          <p:cNvSpPr>
            <a:spLocks noGrp="1"/>
          </p:cNvSpPr>
          <p:nvPr>
            <p:ph type="body" sz="quarter" idx="3"/>
          </p:nvPr>
        </p:nvSpPr>
        <p:spPr/>
        <p:txBody>
          <a:bodyPr/>
          <a:lstStyle/>
          <a:p>
            <a:r>
              <a:rPr lang="en-US" dirty="0" smtClean="0">
                <a:solidFill>
                  <a:srgbClr val="00B050"/>
                </a:solidFill>
              </a:rPr>
              <a:t>GOOD EXAMPLE</a:t>
            </a:r>
            <a:endParaRPr lang="en-US" dirty="0">
              <a:solidFill>
                <a:srgbClr val="00B050"/>
              </a:solidFill>
            </a:endParaRPr>
          </a:p>
        </p:txBody>
      </p:sp>
      <p:sp>
        <p:nvSpPr>
          <p:cNvPr id="6" name="Content Placeholder 5"/>
          <p:cNvSpPr>
            <a:spLocks noGrp="1"/>
          </p:cNvSpPr>
          <p:nvPr>
            <p:ph sz="quarter" idx="4"/>
          </p:nvPr>
        </p:nvSpPr>
        <p:spPr/>
        <p:txBody>
          <a:bodyPr>
            <a:normAutofit fontScale="92500" lnSpcReduction="10000"/>
          </a:bodyPr>
          <a:lstStyle/>
          <a:p>
            <a:pPr marL="0" indent="0">
              <a:buNone/>
            </a:pPr>
            <a:r>
              <a:rPr lang="en-US" dirty="0" smtClean="0"/>
              <a:t>Television must be at least 55”, LED, and wall mountable. Must have at least 3 HDMI rear inputs, 1 complete RCA input, and support ATSC, NTSC-M and NTSC 3.58 video systems.</a:t>
            </a:r>
            <a:endParaRPr lang="en-US" dirty="0"/>
          </a:p>
        </p:txBody>
      </p:sp>
      <p:sp>
        <p:nvSpPr>
          <p:cNvPr id="7" name="Up Arrow Callout 6"/>
          <p:cNvSpPr/>
          <p:nvPr/>
        </p:nvSpPr>
        <p:spPr bwMode="auto">
          <a:xfrm>
            <a:off x="380999" y="3733800"/>
            <a:ext cx="1524000" cy="1295400"/>
          </a:xfrm>
          <a:prstGeom prst="upArrowCallout">
            <a:avLst/>
          </a:prstGeom>
          <a:gradFill rotWithShape="0">
            <a:gsLst>
              <a:gs pos="0">
                <a:schemeClr val="accent1"/>
              </a:gs>
              <a:gs pos="100000">
                <a:srgbClr val="E4F3F4"/>
              </a:gs>
            </a:gsLst>
            <a:path path="rect">
              <a:fillToRect l="100000" t="100000"/>
            </a:path>
          </a:gra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Limits competition</a:t>
            </a:r>
            <a:r>
              <a:rPr kumimoji="0" lang="en-US" sz="1800" b="0" i="0" u="none" strike="noStrike" cap="none" normalizeH="0" dirty="0" smtClean="0">
                <a:ln>
                  <a:noFill/>
                </a:ln>
                <a:solidFill>
                  <a:schemeClr val="tx1"/>
                </a:solidFill>
                <a:effectLst/>
                <a:latin typeface="Arial" charset="0"/>
              </a:rPr>
              <a:t> to a single item</a:t>
            </a:r>
            <a:endParaRPr kumimoji="0" lang="en-US" sz="1800" b="0" i="0" u="none" strike="noStrike" cap="none" normalizeH="0" baseline="0" dirty="0" smtClean="0">
              <a:ln>
                <a:noFill/>
              </a:ln>
              <a:solidFill>
                <a:schemeClr val="tx1"/>
              </a:solidFill>
              <a:effectLst/>
              <a:latin typeface="Arial" charset="0"/>
            </a:endParaRPr>
          </a:p>
        </p:txBody>
      </p:sp>
      <p:sp>
        <p:nvSpPr>
          <p:cNvPr id="8" name="Right Arrow Callout 7"/>
          <p:cNvSpPr/>
          <p:nvPr/>
        </p:nvSpPr>
        <p:spPr bwMode="auto">
          <a:xfrm>
            <a:off x="2419350" y="3962400"/>
            <a:ext cx="2209800" cy="2133600"/>
          </a:xfrm>
          <a:prstGeom prst="rightArrowCallout">
            <a:avLst>
              <a:gd name="adj1" fmla="val 25000"/>
              <a:gd name="adj2" fmla="val 25000"/>
              <a:gd name="adj3" fmla="val 19442"/>
              <a:gd name="adj4" fmla="val 72817"/>
            </a:avLst>
          </a:prstGeom>
          <a:gradFill rotWithShape="0">
            <a:gsLst>
              <a:gs pos="0">
                <a:schemeClr val="accent1"/>
              </a:gs>
              <a:gs pos="100000">
                <a:srgbClr val="E4F3F4"/>
              </a:gs>
            </a:gsLst>
            <a:path path="rect">
              <a:fillToRect l="100000" t="100000"/>
            </a:path>
          </a:gra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normAutofit lnSpcReduction="10000"/>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Allows for multiple products that meet</a:t>
            </a:r>
            <a:r>
              <a:rPr kumimoji="0" lang="en-US" sz="1800" b="0" i="0" u="none" strike="noStrike" cap="none" normalizeH="0" dirty="0" smtClean="0">
                <a:ln>
                  <a:noFill/>
                </a:ln>
                <a:solidFill>
                  <a:schemeClr val="tx1"/>
                </a:solidFill>
                <a:effectLst/>
                <a:latin typeface="Arial" charset="0"/>
              </a:rPr>
              <a:t> our requirements for size, placement, inputs, function</a:t>
            </a:r>
            <a:endParaRPr kumimoji="0" lang="en-US" sz="18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40757604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Specifications</a:t>
            </a:r>
            <a:endParaRPr lang="en-US" dirty="0"/>
          </a:p>
        </p:txBody>
      </p:sp>
      <p:sp>
        <p:nvSpPr>
          <p:cNvPr id="3" name="Text Placeholder 2"/>
          <p:cNvSpPr>
            <a:spLocks noGrp="1"/>
          </p:cNvSpPr>
          <p:nvPr>
            <p:ph type="body" idx="1"/>
          </p:nvPr>
        </p:nvSpPr>
        <p:spPr/>
        <p:txBody>
          <a:bodyPr/>
          <a:lstStyle/>
          <a:p>
            <a:r>
              <a:rPr lang="en-US" dirty="0" smtClean="0">
                <a:solidFill>
                  <a:srgbClr val="FF0000"/>
                </a:solidFill>
              </a:rPr>
              <a:t>BAD EXAMPLE</a:t>
            </a:r>
            <a:endParaRPr lang="en-US" dirty="0">
              <a:solidFill>
                <a:srgbClr val="FF0000"/>
              </a:solidFill>
            </a:endParaRPr>
          </a:p>
        </p:txBody>
      </p:sp>
      <p:sp>
        <p:nvSpPr>
          <p:cNvPr id="4" name="Content Placeholder 3"/>
          <p:cNvSpPr>
            <a:spLocks noGrp="1"/>
          </p:cNvSpPr>
          <p:nvPr>
            <p:ph sz="half" idx="2"/>
          </p:nvPr>
        </p:nvSpPr>
        <p:spPr/>
        <p:txBody>
          <a:bodyPr>
            <a:normAutofit fontScale="55000" lnSpcReduction="20000"/>
          </a:bodyPr>
          <a:lstStyle/>
          <a:p>
            <a:pPr marL="0" indent="0">
              <a:buNone/>
            </a:pPr>
            <a:r>
              <a:rPr lang="en-US" dirty="0"/>
              <a:t>Space saving dual monitor mount with the StarTech ARMDUAL Articulating Dual Monitor Arm. Made from high quality steel and plastic, it supports up to 24” LED or LCD display with up to 18 lbs. weight. The tilt and height adjustment features give a comfortable viewing angle. With base plate and pole mounting, it gives a sturdy support for the monitors. Supporting 75mm x 75mm &amp; 100mm x 100mm VESA mount, it is compatible with LCD and LED of different makes. The cable management clips help to keep the desk clutter free.</a:t>
            </a:r>
          </a:p>
        </p:txBody>
      </p:sp>
      <p:sp>
        <p:nvSpPr>
          <p:cNvPr id="5" name="Text Placeholder 4"/>
          <p:cNvSpPr>
            <a:spLocks noGrp="1"/>
          </p:cNvSpPr>
          <p:nvPr>
            <p:ph type="body" sz="quarter" idx="3"/>
          </p:nvPr>
        </p:nvSpPr>
        <p:spPr/>
        <p:txBody>
          <a:bodyPr/>
          <a:lstStyle/>
          <a:p>
            <a:r>
              <a:rPr lang="en-US" dirty="0" smtClean="0">
                <a:solidFill>
                  <a:srgbClr val="00B050"/>
                </a:solidFill>
              </a:rPr>
              <a:t>GOOD EXAMPLE</a:t>
            </a:r>
            <a:endParaRPr lang="en-US" dirty="0">
              <a:solidFill>
                <a:srgbClr val="00B050"/>
              </a:solidFill>
            </a:endParaRPr>
          </a:p>
        </p:txBody>
      </p:sp>
      <p:sp>
        <p:nvSpPr>
          <p:cNvPr id="6" name="Content Placeholder 5"/>
          <p:cNvSpPr>
            <a:spLocks noGrp="1"/>
          </p:cNvSpPr>
          <p:nvPr>
            <p:ph sz="quarter" idx="4"/>
          </p:nvPr>
        </p:nvSpPr>
        <p:spPr/>
        <p:txBody>
          <a:bodyPr>
            <a:normAutofit fontScale="85000" lnSpcReduction="10000"/>
          </a:bodyPr>
          <a:lstStyle/>
          <a:p>
            <a:pPr marL="0" indent="0">
              <a:buNone/>
            </a:pPr>
            <a:r>
              <a:rPr lang="en-US" altLang="en-US" dirty="0">
                <a:cs typeface="Arial" pitchFamily="34" charset="0"/>
              </a:rPr>
              <a:t>Adjustable dual monitor stand for desk: Must be able to hold two LED/LCD monitors with each up to 24”, have 100mm x 100mm VESA mount, support a weight capacity of up to 20lbs and adjustable for tilt and height up to 36”.</a:t>
            </a:r>
            <a:endParaRPr lang="en-US" dirty="0"/>
          </a:p>
        </p:txBody>
      </p:sp>
      <p:sp>
        <p:nvSpPr>
          <p:cNvPr id="7" name="Down Arrow Callout 6"/>
          <p:cNvSpPr/>
          <p:nvPr/>
        </p:nvSpPr>
        <p:spPr bwMode="auto">
          <a:xfrm>
            <a:off x="1142998" y="609600"/>
            <a:ext cx="1905001" cy="1204436"/>
          </a:xfrm>
          <a:prstGeom prst="downArrowCallout">
            <a:avLst/>
          </a:prstGeom>
          <a:gradFill rotWithShape="0">
            <a:gsLst>
              <a:gs pos="0">
                <a:schemeClr val="accent1"/>
              </a:gs>
              <a:gs pos="100000">
                <a:srgbClr val="E4F3F4"/>
              </a:gs>
            </a:gsLst>
            <a:path path="rect">
              <a:fillToRect l="100000" t="100000"/>
            </a:path>
          </a:gra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normAutofit fontScale="85000" lnSpcReduction="20000"/>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Limits</a:t>
            </a:r>
            <a:r>
              <a:rPr kumimoji="0" lang="en-US" sz="1800" b="0" i="0" u="none" strike="noStrike" cap="none" normalizeH="0" dirty="0" smtClean="0">
                <a:ln>
                  <a:noFill/>
                </a:ln>
                <a:solidFill>
                  <a:schemeClr val="tx1"/>
                </a:solidFill>
                <a:effectLst/>
                <a:latin typeface="Arial" charset="0"/>
              </a:rPr>
              <a:t> competition to a single item and c</a:t>
            </a:r>
            <a:r>
              <a:rPr kumimoji="0" lang="en-US" sz="1800" b="0" i="0" u="none" strike="noStrike" cap="none" normalizeH="0" baseline="0" dirty="0" smtClean="0">
                <a:ln>
                  <a:noFill/>
                </a:ln>
                <a:solidFill>
                  <a:schemeClr val="tx1"/>
                </a:solidFill>
                <a:effectLst/>
                <a:latin typeface="Arial" charset="0"/>
              </a:rPr>
              <a:t>learly copied from a vendor website</a:t>
            </a:r>
          </a:p>
        </p:txBody>
      </p:sp>
      <p:sp>
        <p:nvSpPr>
          <p:cNvPr id="8" name="Down Arrow Callout 7"/>
          <p:cNvSpPr/>
          <p:nvPr/>
        </p:nvSpPr>
        <p:spPr bwMode="auto">
          <a:xfrm>
            <a:off x="6553200" y="609600"/>
            <a:ext cx="2286001" cy="1585912"/>
          </a:xfrm>
          <a:prstGeom prst="downArrowCallout">
            <a:avLst>
              <a:gd name="adj1" fmla="val 20145"/>
              <a:gd name="adj2" fmla="val 25000"/>
              <a:gd name="adj3" fmla="val 25000"/>
              <a:gd name="adj4" fmla="val 64977"/>
            </a:avLst>
          </a:prstGeom>
          <a:gradFill rotWithShape="0">
            <a:gsLst>
              <a:gs pos="0">
                <a:schemeClr val="accent1"/>
              </a:gs>
              <a:gs pos="100000">
                <a:srgbClr val="E4F3F4"/>
              </a:gs>
            </a:gsLst>
            <a:path path="rect">
              <a:fillToRect l="100000" t="100000"/>
            </a:path>
          </a:gra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normAutofit fontScale="92500" lnSpcReduction="10000"/>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Allows for multiple products that meet our requirements</a:t>
            </a:r>
            <a:r>
              <a:rPr kumimoji="0" lang="en-US" sz="1800" b="0" i="0" u="none" strike="noStrike" cap="none" normalizeH="0" dirty="0" smtClean="0">
                <a:ln>
                  <a:noFill/>
                </a:ln>
                <a:solidFill>
                  <a:schemeClr val="tx1"/>
                </a:solidFill>
                <a:effectLst/>
                <a:latin typeface="Arial" charset="0"/>
              </a:rPr>
              <a:t> for size, weight, etc.</a:t>
            </a:r>
            <a:endParaRPr kumimoji="0" lang="en-US" sz="18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262646913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General Info</a:t>
            </a:r>
          </a:p>
          <a:p>
            <a:r>
              <a:rPr lang="en-US" dirty="0" smtClean="0"/>
              <a:t>Acquisition Process Overview</a:t>
            </a:r>
          </a:p>
          <a:p>
            <a:r>
              <a:rPr lang="en-US" dirty="0" smtClean="0"/>
              <a:t>Requirement Identification</a:t>
            </a:r>
          </a:p>
          <a:p>
            <a:r>
              <a:rPr lang="en-US" dirty="0" smtClean="0"/>
              <a:t>Procurement Requests</a:t>
            </a:r>
          </a:p>
          <a:p>
            <a:r>
              <a:rPr lang="en-US" dirty="0" smtClean="0"/>
              <a:t>Solicitation Role</a:t>
            </a:r>
          </a:p>
          <a:p>
            <a:r>
              <a:rPr lang="en-US" dirty="0" smtClean="0"/>
              <a:t>Post-Award Role</a:t>
            </a:r>
          </a:p>
          <a:p>
            <a:r>
              <a:rPr lang="en-US" dirty="0" smtClean="0"/>
              <a:t>Final Words</a:t>
            </a:r>
            <a:endParaRPr lang="en-US" dirty="0"/>
          </a:p>
        </p:txBody>
      </p:sp>
    </p:spTree>
    <p:extLst>
      <p:ext uri="{BB962C8B-B14F-4D97-AF65-F5344CB8AC3E}">
        <p14:creationId xmlns:p14="http://schemas.microsoft.com/office/powerpoint/2010/main" val="3033243778"/>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Services</a:t>
            </a:r>
            <a:endParaRPr lang="en-US" dirty="0"/>
          </a:p>
        </p:txBody>
      </p:sp>
      <p:sp>
        <p:nvSpPr>
          <p:cNvPr id="8" name="Content Placeholder 7"/>
          <p:cNvSpPr>
            <a:spLocks noGrp="1"/>
          </p:cNvSpPr>
          <p:nvPr>
            <p:ph idx="1"/>
          </p:nvPr>
        </p:nvSpPr>
        <p:spPr/>
        <p:txBody>
          <a:bodyPr/>
          <a:lstStyle/>
          <a:p>
            <a:r>
              <a:rPr lang="en-US" dirty="0" smtClean="0"/>
              <a:t>Required documentation:</a:t>
            </a:r>
          </a:p>
          <a:p>
            <a:pPr lvl="1"/>
            <a:r>
              <a:rPr lang="en-US" dirty="0" smtClean="0"/>
              <a:t>Performance Work Statement (PWS)</a:t>
            </a:r>
          </a:p>
          <a:p>
            <a:pPr lvl="2">
              <a:buFont typeface="Wingdings" panose="05000000000000000000" pitchFamily="2" charset="2"/>
              <a:buChar char="Ø"/>
            </a:pPr>
            <a:r>
              <a:rPr lang="en-US" i="1" dirty="0" smtClean="0"/>
              <a:t>What we need</a:t>
            </a:r>
          </a:p>
          <a:p>
            <a:pPr lvl="1"/>
            <a:r>
              <a:rPr lang="en-US" dirty="0" smtClean="0"/>
              <a:t>Performance Requirements Summary (PRS)</a:t>
            </a:r>
          </a:p>
          <a:p>
            <a:pPr lvl="2">
              <a:buFont typeface="Wingdings" panose="05000000000000000000" pitchFamily="2" charset="2"/>
              <a:buChar char="Ø"/>
            </a:pPr>
            <a:r>
              <a:rPr lang="en-US" i="1" dirty="0" smtClean="0"/>
              <a:t>How the contractor’s success is measured</a:t>
            </a:r>
          </a:p>
          <a:p>
            <a:pPr lvl="1"/>
            <a:r>
              <a:rPr lang="en-US" dirty="0" smtClean="0"/>
              <a:t>Quality Assurance Surveillance Plan (QASP)</a:t>
            </a:r>
          </a:p>
          <a:p>
            <a:pPr lvl="2">
              <a:buFont typeface="Wingdings" panose="05000000000000000000" pitchFamily="2" charset="2"/>
              <a:buChar char="Ø"/>
            </a:pPr>
            <a:r>
              <a:rPr lang="en-US" i="1" dirty="0" smtClean="0"/>
              <a:t>How we will track contractor’s progress</a:t>
            </a:r>
          </a:p>
          <a:p>
            <a:r>
              <a:rPr lang="en-US" dirty="0" smtClean="0"/>
              <a:t>All three are prepared together</a:t>
            </a:r>
            <a:endParaRPr lang="en-US" dirty="0"/>
          </a:p>
        </p:txBody>
      </p:sp>
    </p:spTree>
    <p:extLst>
      <p:ext uri="{BB962C8B-B14F-4D97-AF65-F5344CB8AC3E}">
        <p14:creationId xmlns:p14="http://schemas.microsoft.com/office/powerpoint/2010/main" val="2187789861"/>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Before you begin…</a:t>
            </a:r>
            <a:endParaRPr lang="en-US" dirty="0"/>
          </a:p>
        </p:txBody>
      </p:sp>
      <p:sp>
        <p:nvSpPr>
          <p:cNvPr id="3" name="Content Placeholder 2"/>
          <p:cNvSpPr>
            <a:spLocks noGrp="1"/>
          </p:cNvSpPr>
          <p:nvPr>
            <p:ph idx="1"/>
          </p:nvPr>
        </p:nvSpPr>
        <p:spPr/>
        <p:txBody>
          <a:bodyPr/>
          <a:lstStyle/>
          <a:p>
            <a:r>
              <a:rPr lang="en-US" dirty="0" smtClean="0"/>
              <a:t>Map out your requirement</a:t>
            </a:r>
          </a:p>
          <a:p>
            <a:pPr lvl="1"/>
            <a:r>
              <a:rPr lang="en-US" dirty="0" smtClean="0"/>
              <a:t>What is the problem (or gap) the contract is solving?</a:t>
            </a:r>
          </a:p>
          <a:p>
            <a:pPr lvl="1"/>
            <a:r>
              <a:rPr lang="en-US" dirty="0" smtClean="0"/>
              <a:t>What tasks must the contractor perform to meet that high level objective?</a:t>
            </a:r>
          </a:p>
          <a:p>
            <a:pPr lvl="1"/>
            <a:r>
              <a:rPr lang="en-US" dirty="0" smtClean="0"/>
              <a:t>How well must the work be performed to successfully support mission requirements?</a:t>
            </a:r>
          </a:p>
          <a:p>
            <a:r>
              <a:rPr lang="en-US" dirty="0" smtClean="0"/>
              <a:t>Be clear, objective, realistic, and reflective of government’s needs</a:t>
            </a:r>
            <a:endParaRPr lang="en-US" dirty="0"/>
          </a:p>
        </p:txBody>
      </p:sp>
    </p:spTree>
    <p:extLst>
      <p:ext uri="{BB962C8B-B14F-4D97-AF65-F5344CB8AC3E}">
        <p14:creationId xmlns:p14="http://schemas.microsoft.com/office/powerpoint/2010/main" val="2662427110"/>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Performance Work Statement</a:t>
            </a:r>
            <a:endParaRPr lang="en-US" dirty="0"/>
          </a:p>
        </p:txBody>
      </p:sp>
      <p:sp>
        <p:nvSpPr>
          <p:cNvPr id="8" name="Content Placeholder 7"/>
          <p:cNvSpPr>
            <a:spLocks noGrp="1"/>
          </p:cNvSpPr>
          <p:nvPr>
            <p:ph idx="1"/>
          </p:nvPr>
        </p:nvSpPr>
        <p:spPr/>
        <p:txBody>
          <a:bodyPr/>
          <a:lstStyle/>
          <a:p>
            <a:r>
              <a:rPr lang="en-US" dirty="0" smtClean="0"/>
              <a:t>Describes the required </a:t>
            </a:r>
            <a:r>
              <a:rPr lang="en-US" b="1" u="sng" dirty="0" smtClean="0"/>
              <a:t>results</a:t>
            </a:r>
            <a:r>
              <a:rPr lang="en-US" dirty="0" smtClean="0"/>
              <a:t> in clear, specific, and objective terms with measurable outcomes</a:t>
            </a:r>
          </a:p>
          <a:p>
            <a:r>
              <a:rPr lang="en-US" dirty="0" smtClean="0"/>
              <a:t>Difficult to hold contractor accountable when requirement is vague</a:t>
            </a:r>
          </a:p>
          <a:p>
            <a:pPr marL="457200" lvl="1" indent="0">
              <a:buNone/>
            </a:pPr>
            <a:endParaRPr lang="en-US" dirty="0"/>
          </a:p>
        </p:txBody>
      </p:sp>
    </p:spTree>
    <p:extLst>
      <p:ext uri="{BB962C8B-B14F-4D97-AF65-F5344CB8AC3E}">
        <p14:creationId xmlns:p14="http://schemas.microsoft.com/office/powerpoint/2010/main" val="2700916493"/>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PWS Format</a:t>
            </a:r>
            <a:endParaRPr lang="en-US" dirty="0"/>
          </a:p>
        </p:txBody>
      </p:sp>
      <p:sp>
        <p:nvSpPr>
          <p:cNvPr id="3" name="Content Placeholder 2"/>
          <p:cNvSpPr>
            <a:spLocks noGrp="1"/>
          </p:cNvSpPr>
          <p:nvPr>
            <p:ph idx="1"/>
          </p:nvPr>
        </p:nvSpPr>
        <p:spPr/>
        <p:txBody>
          <a:bodyPr/>
          <a:lstStyle/>
          <a:p>
            <a:r>
              <a:rPr lang="en-US" dirty="0" smtClean="0"/>
              <a:t>Introduction &amp; Background</a:t>
            </a:r>
          </a:p>
          <a:p>
            <a:pPr lvl="1"/>
            <a:r>
              <a:rPr lang="en-US" i="1" dirty="0" smtClean="0"/>
              <a:t>Organization mission</a:t>
            </a:r>
          </a:p>
          <a:p>
            <a:pPr lvl="1"/>
            <a:r>
              <a:rPr lang="en-US" i="1" dirty="0" smtClean="0"/>
              <a:t>Purpose of requirement</a:t>
            </a:r>
          </a:p>
          <a:p>
            <a:pPr lvl="1"/>
            <a:r>
              <a:rPr lang="en-US" i="1" dirty="0" smtClean="0"/>
              <a:t>General information about the requirement</a:t>
            </a:r>
            <a:endParaRPr lang="en-US" dirty="0" smtClean="0"/>
          </a:p>
        </p:txBody>
      </p:sp>
    </p:spTree>
    <p:extLst>
      <p:ext uri="{BB962C8B-B14F-4D97-AF65-F5344CB8AC3E}">
        <p14:creationId xmlns:p14="http://schemas.microsoft.com/office/powerpoint/2010/main" val="264134482"/>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PWS Format</a:t>
            </a:r>
            <a:endParaRPr lang="en-US" dirty="0"/>
          </a:p>
        </p:txBody>
      </p:sp>
      <p:sp>
        <p:nvSpPr>
          <p:cNvPr id="3" name="Content Placeholder 2"/>
          <p:cNvSpPr>
            <a:spLocks noGrp="1"/>
          </p:cNvSpPr>
          <p:nvPr>
            <p:ph idx="1"/>
          </p:nvPr>
        </p:nvSpPr>
        <p:spPr/>
        <p:txBody>
          <a:bodyPr/>
          <a:lstStyle/>
          <a:p>
            <a:r>
              <a:rPr lang="en-US" dirty="0"/>
              <a:t>General </a:t>
            </a:r>
            <a:r>
              <a:rPr lang="en-US" dirty="0" smtClean="0"/>
              <a:t>Requirements</a:t>
            </a:r>
          </a:p>
          <a:p>
            <a:pPr lvl="1"/>
            <a:r>
              <a:rPr lang="en-US" i="1" dirty="0" smtClean="0"/>
              <a:t>Non-personal services</a:t>
            </a:r>
          </a:p>
          <a:p>
            <a:pPr lvl="1"/>
            <a:r>
              <a:rPr lang="en-US" i="1" dirty="0" smtClean="0"/>
              <a:t>Security requirements</a:t>
            </a:r>
          </a:p>
          <a:p>
            <a:pPr lvl="1"/>
            <a:r>
              <a:rPr lang="en-US" i="1" dirty="0" smtClean="0"/>
              <a:t>Performance locations</a:t>
            </a:r>
          </a:p>
          <a:p>
            <a:pPr lvl="1"/>
            <a:r>
              <a:rPr lang="en-US" i="1" dirty="0" smtClean="0"/>
              <a:t>Work hours</a:t>
            </a:r>
          </a:p>
          <a:p>
            <a:pPr lvl="1"/>
            <a:r>
              <a:rPr lang="en-US" i="1" dirty="0" smtClean="0"/>
              <a:t>Travel requirements</a:t>
            </a:r>
          </a:p>
          <a:p>
            <a:pPr lvl="1"/>
            <a:r>
              <a:rPr lang="en-US" i="1" dirty="0" smtClean="0"/>
              <a:t>Government </a:t>
            </a:r>
            <a:r>
              <a:rPr lang="en-US" i="1" dirty="0"/>
              <a:t>furnished </a:t>
            </a:r>
            <a:r>
              <a:rPr lang="en-US" i="1" dirty="0" smtClean="0"/>
              <a:t>property/information</a:t>
            </a:r>
          </a:p>
          <a:p>
            <a:r>
              <a:rPr lang="en-US" dirty="0"/>
              <a:t>Performance Requirements</a:t>
            </a:r>
          </a:p>
          <a:p>
            <a:pPr lvl="1"/>
            <a:r>
              <a:rPr lang="en-US" i="1" dirty="0" smtClean="0"/>
              <a:t>Tasks written with a focus on the desired outcome (performance-based statements)</a:t>
            </a:r>
            <a:endParaRPr lang="en-US" i="1" dirty="0"/>
          </a:p>
          <a:p>
            <a:pPr marL="0" indent="0">
              <a:buNone/>
            </a:pPr>
            <a:endParaRPr lang="en-US" dirty="0"/>
          </a:p>
        </p:txBody>
      </p:sp>
    </p:spTree>
    <p:extLst>
      <p:ext uri="{BB962C8B-B14F-4D97-AF65-F5344CB8AC3E}">
        <p14:creationId xmlns:p14="http://schemas.microsoft.com/office/powerpoint/2010/main" val="4131573083"/>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PWS Format</a:t>
            </a:r>
            <a:endParaRPr lang="en-US" dirty="0"/>
          </a:p>
        </p:txBody>
      </p:sp>
      <p:sp>
        <p:nvSpPr>
          <p:cNvPr id="3" name="Content Placeholder 2"/>
          <p:cNvSpPr>
            <a:spLocks noGrp="1"/>
          </p:cNvSpPr>
          <p:nvPr>
            <p:ph idx="1"/>
          </p:nvPr>
        </p:nvSpPr>
        <p:spPr/>
        <p:txBody>
          <a:bodyPr/>
          <a:lstStyle/>
          <a:p>
            <a:r>
              <a:rPr lang="en-US" dirty="0" smtClean="0"/>
              <a:t>Performance </a:t>
            </a:r>
            <a:r>
              <a:rPr lang="en-US" dirty="0"/>
              <a:t>Requirements </a:t>
            </a:r>
            <a:r>
              <a:rPr lang="en-US" dirty="0" smtClean="0"/>
              <a:t>Summary</a:t>
            </a:r>
          </a:p>
          <a:p>
            <a:pPr lvl="1"/>
            <a:r>
              <a:rPr lang="en-US" i="1" dirty="0" smtClean="0"/>
              <a:t>Topic discussed next…</a:t>
            </a:r>
          </a:p>
          <a:p>
            <a:r>
              <a:rPr lang="en-US" dirty="0"/>
              <a:t>Deliverables</a:t>
            </a:r>
          </a:p>
          <a:p>
            <a:pPr lvl="1"/>
            <a:r>
              <a:rPr lang="en-US" i="1" dirty="0"/>
              <a:t>List all deliverables and acceptable formats</a:t>
            </a:r>
          </a:p>
          <a:p>
            <a:pPr lvl="1"/>
            <a:r>
              <a:rPr lang="en-US" i="1" dirty="0"/>
              <a:t>Provide due dates</a:t>
            </a:r>
          </a:p>
          <a:p>
            <a:pPr lvl="2"/>
            <a:r>
              <a:rPr lang="en-US" i="1" dirty="0"/>
              <a:t>No later than 31 January 20XX</a:t>
            </a:r>
          </a:p>
          <a:p>
            <a:pPr lvl="2"/>
            <a:r>
              <a:rPr lang="en-US" i="1" dirty="0"/>
              <a:t>No later than 30 days after contract award</a:t>
            </a:r>
          </a:p>
          <a:p>
            <a:pPr lvl="2"/>
            <a:r>
              <a:rPr lang="en-US" i="1" dirty="0"/>
              <a:t>The fifth business day of every </a:t>
            </a:r>
            <a:r>
              <a:rPr lang="en-US" i="1" dirty="0" smtClean="0"/>
              <a:t>month</a:t>
            </a:r>
            <a:endParaRPr lang="en-US" dirty="0"/>
          </a:p>
        </p:txBody>
      </p:sp>
    </p:spTree>
    <p:extLst>
      <p:ext uri="{BB962C8B-B14F-4D97-AF65-F5344CB8AC3E}">
        <p14:creationId xmlns:p14="http://schemas.microsoft.com/office/powerpoint/2010/main" val="3622825757"/>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Performance-Based Statements</a:t>
            </a:r>
            <a:endParaRPr lang="en-US" dirty="0"/>
          </a:p>
        </p:txBody>
      </p:sp>
      <p:sp>
        <p:nvSpPr>
          <p:cNvPr id="8" name="Content Placeholder 7"/>
          <p:cNvSpPr>
            <a:spLocks noGrp="1"/>
          </p:cNvSpPr>
          <p:nvPr>
            <p:ph idx="1"/>
          </p:nvPr>
        </p:nvSpPr>
        <p:spPr/>
        <p:txBody>
          <a:bodyPr/>
          <a:lstStyle/>
          <a:p>
            <a:r>
              <a:rPr lang="en-US" dirty="0" smtClean="0"/>
              <a:t>We tell the contractor WHAT we want, not HOW to do it</a:t>
            </a:r>
          </a:p>
          <a:p>
            <a:pPr lvl="1"/>
            <a:r>
              <a:rPr lang="en-US" dirty="0" smtClean="0"/>
              <a:t>Cannot hold contractor accountable if we tell them HOW and our method fails</a:t>
            </a:r>
          </a:p>
          <a:p>
            <a:pPr lvl="1"/>
            <a:r>
              <a:rPr lang="en-US" dirty="0" smtClean="0"/>
              <a:t>Instead, we provide desired end state and shift the HOW to the contractor</a:t>
            </a:r>
          </a:p>
          <a:p>
            <a:r>
              <a:rPr lang="en-US" dirty="0"/>
              <a:t>Let’s look at a few performance-based statement examples…</a:t>
            </a:r>
          </a:p>
          <a:p>
            <a:pPr marL="0"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230652626"/>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Performance-Based Statements</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05892752"/>
              </p:ext>
            </p:extLst>
          </p:nvPr>
        </p:nvGraphicFramePr>
        <p:xfrm>
          <a:off x="628650" y="1371600"/>
          <a:ext cx="7886700" cy="4668520"/>
        </p:xfrm>
        <a:graphic>
          <a:graphicData uri="http://schemas.openxmlformats.org/drawingml/2006/table">
            <a:tbl>
              <a:tblPr firstRow="1" bandRow="1">
                <a:tableStyleId>{5C22544A-7EE6-4342-B048-85BDC9FD1C3A}</a:tableStyleId>
              </a:tblPr>
              <a:tblGrid>
                <a:gridCol w="3943350"/>
                <a:gridCol w="3943350"/>
              </a:tblGrid>
              <a:tr h="370840">
                <a:tc>
                  <a:txBody>
                    <a:bodyPr/>
                    <a:lstStyle/>
                    <a:p>
                      <a:r>
                        <a:rPr lang="en-US" dirty="0" smtClean="0"/>
                        <a:t>BAD</a:t>
                      </a:r>
                      <a:endParaRPr lang="en-US" dirty="0"/>
                    </a:p>
                  </a:txBody>
                  <a:tcPr>
                    <a:solidFill>
                      <a:srgbClr val="FF0000"/>
                    </a:solidFill>
                  </a:tcPr>
                </a:tc>
                <a:tc>
                  <a:txBody>
                    <a:bodyPr/>
                    <a:lstStyle/>
                    <a:p>
                      <a:r>
                        <a:rPr lang="en-US" dirty="0" smtClean="0"/>
                        <a:t>GOOD</a:t>
                      </a:r>
                      <a:endParaRPr lang="en-US" dirty="0"/>
                    </a:p>
                  </a:txBody>
                  <a:tcPr>
                    <a:solidFill>
                      <a:srgbClr val="00B050"/>
                    </a:solidFill>
                  </a:tcPr>
                </a:tc>
              </a:tr>
              <a:tr h="370840">
                <a:tc>
                  <a:txBody>
                    <a:bodyPr/>
                    <a:lstStyle/>
                    <a:p>
                      <a:r>
                        <a:rPr lang="en-US" sz="1800" kern="1200" dirty="0" smtClean="0">
                          <a:solidFill>
                            <a:schemeClr val="dk1"/>
                          </a:solidFill>
                          <a:effectLst/>
                          <a:latin typeface="+mn-lt"/>
                          <a:ea typeface="+mn-ea"/>
                          <a:cs typeface="+mn-cs"/>
                        </a:rPr>
                        <a:t>The Contractor shall </a:t>
                      </a:r>
                      <a:r>
                        <a:rPr lang="en-US" sz="1800" b="1" kern="1200" dirty="0" smtClean="0">
                          <a:solidFill>
                            <a:srgbClr val="FF0000"/>
                          </a:solidFill>
                          <a:effectLst/>
                          <a:latin typeface="+mn-lt"/>
                          <a:ea typeface="+mn-ea"/>
                          <a:cs typeface="+mn-cs"/>
                        </a:rPr>
                        <a:t>assist/support</a:t>
                      </a:r>
                      <a:r>
                        <a:rPr lang="en-US" sz="1800" kern="1200" dirty="0" smtClean="0">
                          <a:solidFill>
                            <a:srgbClr val="FF0000"/>
                          </a:solidFill>
                          <a:effectLst/>
                          <a:latin typeface="+mn-lt"/>
                          <a:ea typeface="+mn-ea"/>
                          <a:cs typeface="+mn-cs"/>
                        </a:rPr>
                        <a:t> </a:t>
                      </a:r>
                      <a:r>
                        <a:rPr lang="en-US" sz="1800" kern="1200" dirty="0" smtClean="0">
                          <a:solidFill>
                            <a:schemeClr val="dk1"/>
                          </a:solidFill>
                          <a:effectLst/>
                          <a:latin typeface="+mn-lt"/>
                          <a:ea typeface="+mn-ea"/>
                          <a:cs typeface="+mn-cs"/>
                        </a:rPr>
                        <a:t>the program.</a:t>
                      </a:r>
                    </a:p>
                    <a:p>
                      <a:endParaRPr lang="en-US" sz="1800" kern="1200" dirty="0" smtClean="0">
                        <a:solidFill>
                          <a:schemeClr val="dk1"/>
                        </a:solidFill>
                        <a:effectLst/>
                        <a:latin typeface="+mn-lt"/>
                        <a:ea typeface="+mn-ea"/>
                        <a:cs typeface="+mn-cs"/>
                      </a:endParaRPr>
                    </a:p>
                    <a:p>
                      <a:r>
                        <a:rPr lang="en-US" sz="1800" kern="1200" dirty="0" smtClean="0">
                          <a:solidFill>
                            <a:schemeClr val="dk1"/>
                          </a:solidFill>
                          <a:effectLst/>
                          <a:latin typeface="+mn-lt"/>
                          <a:ea typeface="+mn-ea"/>
                          <a:cs typeface="+mn-cs"/>
                        </a:rPr>
                        <a:t>The Contractor shall provide </a:t>
                      </a:r>
                      <a:r>
                        <a:rPr lang="en-US" sz="1800" b="1" kern="1200" dirty="0" smtClean="0">
                          <a:solidFill>
                            <a:srgbClr val="FF0000"/>
                          </a:solidFill>
                          <a:effectLst/>
                          <a:latin typeface="+mn-lt"/>
                          <a:ea typeface="+mn-ea"/>
                          <a:cs typeface="+mn-cs"/>
                        </a:rPr>
                        <a:t>administrative support</a:t>
                      </a:r>
                      <a:r>
                        <a:rPr lang="en-US" sz="1800" kern="1200" dirty="0" smtClean="0">
                          <a:solidFill>
                            <a:schemeClr val="dk1"/>
                          </a:solidFill>
                          <a:effectLst/>
                          <a:latin typeface="+mn-lt"/>
                          <a:ea typeface="+mn-ea"/>
                          <a:cs typeface="+mn-cs"/>
                        </a:rPr>
                        <a:t>.</a:t>
                      </a:r>
                      <a:endParaRPr lang="en-US" dirty="0"/>
                    </a:p>
                  </a:txBody>
                  <a:tcPr>
                    <a:solidFill>
                      <a:srgbClr val="FFDDDD"/>
                    </a:solidFill>
                  </a:tcPr>
                </a:tc>
                <a:tc>
                  <a:txBody>
                    <a:bodyPr/>
                    <a:lstStyle/>
                    <a:p>
                      <a:r>
                        <a:rPr lang="en-US" sz="1800" kern="1200" dirty="0" smtClean="0">
                          <a:solidFill>
                            <a:schemeClr val="dk1"/>
                          </a:solidFill>
                          <a:effectLst/>
                          <a:latin typeface="+mn-lt"/>
                          <a:ea typeface="+mn-ea"/>
                          <a:cs typeface="+mn-cs"/>
                        </a:rPr>
                        <a:t>The Contractor will develop weekly reports.</a:t>
                      </a:r>
                    </a:p>
                    <a:p>
                      <a:r>
                        <a:rPr lang="en-US" sz="1800" kern="1200" dirty="0" smtClean="0">
                          <a:solidFill>
                            <a:schemeClr val="dk1"/>
                          </a:solidFill>
                          <a:effectLst/>
                          <a:latin typeface="+mn-lt"/>
                          <a:ea typeface="+mn-ea"/>
                          <a:cs typeface="+mn-cs"/>
                        </a:rPr>
                        <a:t> </a:t>
                      </a:r>
                    </a:p>
                    <a:p>
                      <a:r>
                        <a:rPr lang="en-US" sz="1800" kern="1200" dirty="0" smtClean="0">
                          <a:solidFill>
                            <a:schemeClr val="dk1"/>
                          </a:solidFill>
                          <a:effectLst/>
                          <a:latin typeface="+mn-lt"/>
                          <a:ea typeface="+mn-ea"/>
                          <a:cs typeface="+mn-cs"/>
                        </a:rPr>
                        <a:t>The Contractor will provide technical support to review metrics.</a:t>
                      </a:r>
                    </a:p>
                    <a:p>
                      <a:r>
                        <a:rPr lang="en-US" sz="1800" kern="1200" dirty="0" smtClean="0">
                          <a:solidFill>
                            <a:schemeClr val="dk1"/>
                          </a:solidFill>
                          <a:effectLst/>
                          <a:latin typeface="+mn-lt"/>
                          <a:ea typeface="+mn-ea"/>
                          <a:cs typeface="+mn-cs"/>
                        </a:rPr>
                        <a:t> </a:t>
                      </a:r>
                    </a:p>
                    <a:p>
                      <a:r>
                        <a:rPr lang="en-US" sz="1800" kern="1200" dirty="0" smtClean="0">
                          <a:solidFill>
                            <a:schemeClr val="dk1"/>
                          </a:solidFill>
                          <a:effectLst/>
                          <a:latin typeface="+mn-lt"/>
                          <a:ea typeface="+mn-ea"/>
                          <a:cs typeface="+mn-cs"/>
                        </a:rPr>
                        <a:t>The Contractor will analyze data and provide a summary to the COR.</a:t>
                      </a:r>
                      <a:endParaRPr lang="en-US" dirty="0"/>
                    </a:p>
                  </a:txBody>
                  <a:tcPr>
                    <a:solidFill>
                      <a:srgbClr val="CCFFCC"/>
                    </a:solidFill>
                  </a:tcPr>
                </a:tc>
              </a:tr>
              <a:tr h="370840">
                <a:tc gridSpan="2">
                  <a:txBody>
                    <a:bodyPr/>
                    <a:lstStyle/>
                    <a:p>
                      <a:r>
                        <a:rPr lang="en-US" u="sng" dirty="0" smtClean="0"/>
                        <a:t>Rationale</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Tasks need to be objective and defined – easier for Contractors to scope and bid. </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Administrative support can be construed as a personal service, which is prohibited. </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Some tasks like scheduling and reporting may be considered inherently Governmental functions.</a:t>
                      </a:r>
                      <a:endParaRPr lang="en-US" dirty="0"/>
                    </a:p>
                  </a:txBody>
                  <a:tcPr>
                    <a:solidFill>
                      <a:srgbClr val="E7F3F4"/>
                    </a:solidFill>
                  </a:tcPr>
                </a:tc>
                <a:tc hMerge="1">
                  <a:txBody>
                    <a:bodyPr/>
                    <a:lstStyle/>
                    <a:p>
                      <a:endParaRPr lang="en-US" dirty="0"/>
                    </a:p>
                  </a:txBody>
                  <a:tcPr>
                    <a:solidFill>
                      <a:srgbClr val="CCFFCC"/>
                    </a:solidFill>
                  </a:tcPr>
                </a:tc>
              </a:tr>
            </a:tbl>
          </a:graphicData>
        </a:graphic>
      </p:graphicFrame>
    </p:spTree>
    <p:extLst>
      <p:ext uri="{BB962C8B-B14F-4D97-AF65-F5344CB8AC3E}">
        <p14:creationId xmlns:p14="http://schemas.microsoft.com/office/powerpoint/2010/main" val="813700644"/>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Performance-Based </a:t>
            </a:r>
            <a:r>
              <a:rPr lang="en-US" sz="4000" dirty="0" smtClean="0"/>
              <a:t>Statements</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0377786"/>
              </p:ext>
            </p:extLst>
          </p:nvPr>
        </p:nvGraphicFramePr>
        <p:xfrm>
          <a:off x="628650" y="1371600"/>
          <a:ext cx="7886700" cy="2748280"/>
        </p:xfrm>
        <a:graphic>
          <a:graphicData uri="http://schemas.openxmlformats.org/drawingml/2006/table">
            <a:tbl>
              <a:tblPr firstRow="1" bandRow="1">
                <a:tableStyleId>{5C22544A-7EE6-4342-B048-85BDC9FD1C3A}</a:tableStyleId>
              </a:tblPr>
              <a:tblGrid>
                <a:gridCol w="3943350"/>
                <a:gridCol w="3943350"/>
              </a:tblGrid>
              <a:tr h="370840">
                <a:tc>
                  <a:txBody>
                    <a:bodyPr/>
                    <a:lstStyle/>
                    <a:p>
                      <a:r>
                        <a:rPr lang="en-US" dirty="0" smtClean="0"/>
                        <a:t>BAD</a:t>
                      </a:r>
                      <a:endParaRPr lang="en-US" dirty="0"/>
                    </a:p>
                  </a:txBody>
                  <a:tcPr>
                    <a:solidFill>
                      <a:srgbClr val="FF0000"/>
                    </a:solidFill>
                  </a:tcPr>
                </a:tc>
                <a:tc>
                  <a:txBody>
                    <a:bodyPr/>
                    <a:lstStyle/>
                    <a:p>
                      <a:r>
                        <a:rPr lang="en-US" dirty="0" smtClean="0"/>
                        <a:t>GOOD</a:t>
                      </a:r>
                      <a:endParaRPr lang="en-US" dirty="0"/>
                    </a:p>
                  </a:txBody>
                  <a:tcPr>
                    <a:solidFill>
                      <a:srgbClr val="00B050"/>
                    </a:solidFill>
                  </a:tcPr>
                </a:tc>
              </a:tr>
              <a:tr h="370840">
                <a:tc>
                  <a:txBody>
                    <a:bodyPr/>
                    <a:lstStyle/>
                    <a:p>
                      <a:r>
                        <a:rPr lang="en-US" sz="1800" kern="1200" dirty="0" smtClean="0">
                          <a:solidFill>
                            <a:schemeClr val="dk1"/>
                          </a:solidFill>
                          <a:effectLst/>
                          <a:latin typeface="+mn-lt"/>
                          <a:ea typeface="+mn-ea"/>
                          <a:cs typeface="+mn-cs"/>
                        </a:rPr>
                        <a:t>The Contractor shall </a:t>
                      </a:r>
                      <a:r>
                        <a:rPr lang="en-US" sz="1800" b="1" kern="1200" dirty="0" smtClean="0">
                          <a:solidFill>
                            <a:srgbClr val="FF0000"/>
                          </a:solidFill>
                          <a:effectLst/>
                          <a:latin typeface="+mn-lt"/>
                          <a:ea typeface="+mn-ea"/>
                          <a:cs typeface="+mn-cs"/>
                        </a:rPr>
                        <a:t>attend meetings</a:t>
                      </a:r>
                      <a:r>
                        <a:rPr lang="en-US" sz="1800" kern="1200" dirty="0" smtClean="0">
                          <a:solidFill>
                            <a:schemeClr val="dk1"/>
                          </a:solidFill>
                          <a:effectLst/>
                          <a:latin typeface="+mn-lt"/>
                          <a:ea typeface="+mn-ea"/>
                          <a:cs typeface="+mn-cs"/>
                        </a:rPr>
                        <a:t> for the program.</a:t>
                      </a:r>
                      <a:endParaRPr lang="en-US" dirty="0"/>
                    </a:p>
                  </a:txBody>
                  <a:tcPr>
                    <a:solidFill>
                      <a:srgbClr val="FFDDDD"/>
                    </a:solidFill>
                  </a:tcPr>
                </a:tc>
                <a:tc>
                  <a:txBody>
                    <a:bodyPr/>
                    <a:lstStyle/>
                    <a:p>
                      <a:r>
                        <a:rPr lang="en-US" sz="1800" kern="1200" dirty="0" smtClean="0">
                          <a:solidFill>
                            <a:schemeClr val="dk1"/>
                          </a:solidFill>
                          <a:effectLst/>
                          <a:latin typeface="+mn-lt"/>
                          <a:ea typeface="+mn-ea"/>
                          <a:cs typeface="+mn-cs"/>
                        </a:rPr>
                        <a:t>The Contractor will attend weekly meetings and provide a summary of the meeting minutes to the COR within three (3) business days.</a:t>
                      </a:r>
                      <a:endParaRPr lang="en-US" dirty="0"/>
                    </a:p>
                  </a:txBody>
                  <a:tcPr>
                    <a:solidFill>
                      <a:srgbClr val="CCFFCC"/>
                    </a:solidFill>
                  </a:tcPr>
                </a:tc>
              </a:tr>
              <a:tr h="370840">
                <a:tc gridSpan="2">
                  <a:txBody>
                    <a:bodyPr/>
                    <a:lstStyle/>
                    <a:p>
                      <a:r>
                        <a:rPr lang="en-US" u="sng" dirty="0" smtClean="0"/>
                        <a:t>Rationale</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There is no value to the Government for Contractor attendance.</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Add a deliverable for the service, e.g.: meeting minutes, after action reports, etc.</a:t>
                      </a:r>
                      <a:endParaRPr lang="en-US" u="sng" dirty="0" smtClean="0"/>
                    </a:p>
                  </a:txBody>
                  <a:tcPr>
                    <a:solidFill>
                      <a:srgbClr val="E7F3F4"/>
                    </a:solidFill>
                  </a:tcPr>
                </a:tc>
                <a:tc hMerge="1">
                  <a:txBody>
                    <a:bodyPr/>
                    <a:lstStyle/>
                    <a:p>
                      <a:endParaRPr lang="en-US" dirty="0"/>
                    </a:p>
                  </a:txBody>
                  <a:tcPr>
                    <a:solidFill>
                      <a:srgbClr val="CCFFCC"/>
                    </a:solidFill>
                  </a:tcPr>
                </a:tc>
              </a:tr>
            </a:tbl>
          </a:graphicData>
        </a:graphic>
      </p:graphicFrame>
    </p:spTree>
    <p:extLst>
      <p:ext uri="{BB962C8B-B14F-4D97-AF65-F5344CB8AC3E}">
        <p14:creationId xmlns:p14="http://schemas.microsoft.com/office/powerpoint/2010/main" val="1120094386"/>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Performance-Based </a:t>
            </a:r>
            <a:r>
              <a:rPr lang="en-US" sz="4000" dirty="0" smtClean="0"/>
              <a:t>Statements</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374300"/>
              </p:ext>
            </p:extLst>
          </p:nvPr>
        </p:nvGraphicFramePr>
        <p:xfrm>
          <a:off x="628650" y="1371600"/>
          <a:ext cx="7886700" cy="4119880"/>
        </p:xfrm>
        <a:graphic>
          <a:graphicData uri="http://schemas.openxmlformats.org/drawingml/2006/table">
            <a:tbl>
              <a:tblPr firstRow="1" bandRow="1">
                <a:tableStyleId>{5C22544A-7EE6-4342-B048-85BDC9FD1C3A}</a:tableStyleId>
              </a:tblPr>
              <a:tblGrid>
                <a:gridCol w="3943350"/>
                <a:gridCol w="3943350"/>
              </a:tblGrid>
              <a:tr h="370840">
                <a:tc>
                  <a:txBody>
                    <a:bodyPr/>
                    <a:lstStyle/>
                    <a:p>
                      <a:r>
                        <a:rPr lang="en-US" dirty="0" smtClean="0"/>
                        <a:t>BAD</a:t>
                      </a:r>
                      <a:endParaRPr lang="en-US" dirty="0"/>
                    </a:p>
                  </a:txBody>
                  <a:tcPr>
                    <a:solidFill>
                      <a:srgbClr val="FF0000"/>
                    </a:solidFill>
                  </a:tcPr>
                </a:tc>
                <a:tc>
                  <a:txBody>
                    <a:bodyPr/>
                    <a:lstStyle/>
                    <a:p>
                      <a:r>
                        <a:rPr lang="en-US" dirty="0" smtClean="0"/>
                        <a:t>GOOD</a:t>
                      </a:r>
                      <a:endParaRPr lang="en-US" dirty="0"/>
                    </a:p>
                  </a:txBody>
                  <a:tcPr>
                    <a:solidFill>
                      <a:srgbClr val="00B050"/>
                    </a:solidFill>
                  </a:tcPr>
                </a:tc>
              </a:tr>
              <a:tr h="370840">
                <a:tc>
                  <a:txBody>
                    <a:bodyPr/>
                    <a:lstStyle/>
                    <a:p>
                      <a:r>
                        <a:rPr lang="en-US" sz="1800" kern="1200" dirty="0" smtClean="0">
                          <a:solidFill>
                            <a:schemeClr val="dk1"/>
                          </a:solidFill>
                          <a:effectLst/>
                          <a:latin typeface="+mn-lt"/>
                          <a:ea typeface="+mn-ea"/>
                          <a:cs typeface="+mn-cs"/>
                        </a:rPr>
                        <a:t>The Contractor shall ____, </a:t>
                      </a:r>
                      <a:r>
                        <a:rPr lang="en-US" sz="1800" b="1" kern="1200" dirty="0" smtClean="0">
                          <a:solidFill>
                            <a:srgbClr val="FF0000"/>
                          </a:solidFill>
                          <a:effectLst/>
                          <a:latin typeface="+mn-lt"/>
                          <a:ea typeface="+mn-ea"/>
                          <a:cs typeface="+mn-cs"/>
                        </a:rPr>
                        <a:t>as needed/directed</a:t>
                      </a:r>
                      <a:r>
                        <a:rPr lang="en-US" sz="1800" kern="1200" dirty="0" smtClean="0">
                          <a:solidFill>
                            <a:schemeClr val="dk1"/>
                          </a:solidFill>
                          <a:effectLst/>
                          <a:latin typeface="+mn-lt"/>
                          <a:ea typeface="+mn-ea"/>
                          <a:cs typeface="+mn-cs"/>
                        </a:rPr>
                        <a:t>.</a:t>
                      </a:r>
                      <a:endParaRPr lang="en-US" dirty="0"/>
                    </a:p>
                  </a:txBody>
                  <a:tcPr>
                    <a:solidFill>
                      <a:srgbClr val="FFDDDD"/>
                    </a:solidFill>
                  </a:tcPr>
                </a:tc>
                <a:tc>
                  <a:txBody>
                    <a:bodyPr/>
                    <a:lstStyle/>
                    <a:p>
                      <a:r>
                        <a:rPr lang="en-US" sz="1800" kern="1200" dirty="0" smtClean="0">
                          <a:solidFill>
                            <a:schemeClr val="dk1"/>
                          </a:solidFill>
                          <a:effectLst/>
                          <a:latin typeface="+mn-lt"/>
                          <a:ea typeface="+mn-ea"/>
                          <a:cs typeface="+mn-cs"/>
                        </a:rPr>
                        <a:t>The Contractor must provide up to ten (10) information papers each month.</a:t>
                      </a:r>
                    </a:p>
                    <a:p>
                      <a:r>
                        <a:rPr lang="en-US" sz="1800" kern="1200" dirty="0" smtClean="0">
                          <a:solidFill>
                            <a:schemeClr val="dk1"/>
                          </a:solidFill>
                          <a:effectLst/>
                          <a:latin typeface="+mn-lt"/>
                          <a:ea typeface="+mn-ea"/>
                          <a:cs typeface="+mn-cs"/>
                        </a:rPr>
                        <a:t> </a:t>
                      </a:r>
                    </a:p>
                    <a:p>
                      <a:r>
                        <a:rPr lang="en-US" sz="1800" kern="1200" dirty="0" smtClean="0">
                          <a:solidFill>
                            <a:schemeClr val="dk1"/>
                          </a:solidFill>
                          <a:effectLst/>
                          <a:latin typeface="+mn-lt"/>
                          <a:ea typeface="+mn-ea"/>
                          <a:cs typeface="+mn-cs"/>
                        </a:rPr>
                        <a:t>The Contractor must provide monthly training. A historical record of training courses and locations is provided in Exhibit A.</a:t>
                      </a:r>
                      <a:endParaRPr lang="en-US" dirty="0"/>
                    </a:p>
                  </a:txBody>
                  <a:tcPr>
                    <a:solidFill>
                      <a:srgbClr val="CCFFCC"/>
                    </a:solidFill>
                  </a:tcPr>
                </a:tc>
              </a:tr>
              <a:tr h="370840">
                <a:tc gridSpan="2">
                  <a:txBody>
                    <a:bodyPr/>
                    <a:lstStyle/>
                    <a:p>
                      <a:r>
                        <a:rPr lang="en-US" u="sng" dirty="0" smtClean="0"/>
                        <a:t>Rationale</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For Firm Fixed Price requirements, open-ended or vague statements are </a:t>
                      </a:r>
                      <a:r>
                        <a:rPr lang="en-US" sz="1800" i="1" kern="1200" dirty="0" smtClean="0">
                          <a:solidFill>
                            <a:schemeClr val="dk1"/>
                          </a:solidFill>
                          <a:effectLst/>
                          <a:latin typeface="+mn-lt"/>
                          <a:ea typeface="+mn-ea"/>
                          <a:cs typeface="+mn-cs"/>
                        </a:rPr>
                        <a:t>not recommended</a:t>
                      </a:r>
                      <a:r>
                        <a:rPr lang="en-US" sz="1800" kern="1200" dirty="0" smtClean="0">
                          <a:solidFill>
                            <a:schemeClr val="dk1"/>
                          </a:solidFill>
                          <a:effectLst/>
                          <a:latin typeface="+mn-lt"/>
                          <a:ea typeface="+mn-ea"/>
                          <a:cs typeface="+mn-cs"/>
                        </a:rPr>
                        <a:t>. They are difficult for Contractors to bid, which results in more risk and, thus, more money.</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Add ceiling amounts or provide historical figures when possible.</a:t>
                      </a:r>
                      <a:endParaRPr lang="en-US" u="sng" dirty="0" smtClean="0"/>
                    </a:p>
                  </a:txBody>
                  <a:tcPr>
                    <a:solidFill>
                      <a:srgbClr val="E7F3F4"/>
                    </a:solidFill>
                  </a:tcPr>
                </a:tc>
                <a:tc hMerge="1">
                  <a:txBody>
                    <a:bodyPr/>
                    <a:lstStyle/>
                    <a:p>
                      <a:endParaRPr lang="en-US" dirty="0"/>
                    </a:p>
                  </a:txBody>
                  <a:tcPr>
                    <a:solidFill>
                      <a:srgbClr val="CCFFCC"/>
                    </a:solidFill>
                  </a:tcPr>
                </a:tc>
              </a:tr>
            </a:tbl>
          </a:graphicData>
        </a:graphic>
      </p:graphicFrame>
    </p:spTree>
    <p:extLst>
      <p:ext uri="{BB962C8B-B14F-4D97-AF65-F5344CB8AC3E}">
        <p14:creationId xmlns:p14="http://schemas.microsoft.com/office/powerpoint/2010/main" val="72764240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b="1" dirty="0" smtClean="0"/>
              <a:t>General Info</a:t>
            </a:r>
          </a:p>
          <a:p>
            <a:r>
              <a:rPr lang="en-US" dirty="0" smtClean="0"/>
              <a:t>Acquisition Process Overview</a:t>
            </a:r>
          </a:p>
          <a:p>
            <a:r>
              <a:rPr lang="en-US" dirty="0" smtClean="0"/>
              <a:t>Requirement Identification</a:t>
            </a:r>
          </a:p>
          <a:p>
            <a:r>
              <a:rPr lang="en-US" dirty="0" smtClean="0"/>
              <a:t>Procurement Requests</a:t>
            </a:r>
          </a:p>
          <a:p>
            <a:r>
              <a:rPr lang="en-US" dirty="0" smtClean="0"/>
              <a:t>Solicitation Role</a:t>
            </a:r>
          </a:p>
          <a:p>
            <a:r>
              <a:rPr lang="en-US" dirty="0" smtClean="0"/>
              <a:t>Post-Award Role</a:t>
            </a:r>
          </a:p>
          <a:p>
            <a:r>
              <a:rPr lang="en-US" dirty="0" smtClean="0"/>
              <a:t>Final Words</a:t>
            </a:r>
            <a:endParaRPr lang="en-US" dirty="0"/>
          </a:p>
        </p:txBody>
      </p:sp>
    </p:spTree>
    <p:extLst>
      <p:ext uri="{BB962C8B-B14F-4D97-AF65-F5344CB8AC3E}">
        <p14:creationId xmlns:p14="http://schemas.microsoft.com/office/powerpoint/2010/main" val="26227511"/>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Performance-Based </a:t>
            </a:r>
            <a:r>
              <a:rPr lang="en-US" sz="4000" dirty="0" smtClean="0"/>
              <a:t>Statements</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50895708"/>
              </p:ext>
            </p:extLst>
          </p:nvPr>
        </p:nvGraphicFramePr>
        <p:xfrm>
          <a:off x="628650" y="1371600"/>
          <a:ext cx="7886700" cy="3571240"/>
        </p:xfrm>
        <a:graphic>
          <a:graphicData uri="http://schemas.openxmlformats.org/drawingml/2006/table">
            <a:tbl>
              <a:tblPr firstRow="1" bandRow="1">
                <a:tableStyleId>{5C22544A-7EE6-4342-B048-85BDC9FD1C3A}</a:tableStyleId>
              </a:tblPr>
              <a:tblGrid>
                <a:gridCol w="3943350"/>
                <a:gridCol w="3943350"/>
              </a:tblGrid>
              <a:tr h="370840">
                <a:tc>
                  <a:txBody>
                    <a:bodyPr/>
                    <a:lstStyle/>
                    <a:p>
                      <a:r>
                        <a:rPr lang="en-US" dirty="0" smtClean="0"/>
                        <a:t>BAD</a:t>
                      </a:r>
                      <a:endParaRPr lang="en-US" dirty="0"/>
                    </a:p>
                  </a:txBody>
                  <a:tcPr>
                    <a:solidFill>
                      <a:srgbClr val="FF0000"/>
                    </a:solidFill>
                  </a:tcPr>
                </a:tc>
                <a:tc>
                  <a:txBody>
                    <a:bodyPr/>
                    <a:lstStyle/>
                    <a:p>
                      <a:r>
                        <a:rPr lang="en-US" dirty="0" smtClean="0"/>
                        <a:t>GOOD</a:t>
                      </a:r>
                      <a:endParaRPr lang="en-US" dirty="0"/>
                    </a:p>
                  </a:txBody>
                  <a:tcPr>
                    <a:solidFill>
                      <a:srgbClr val="00B050"/>
                    </a:solidFill>
                  </a:tcPr>
                </a:tc>
              </a:tr>
              <a:tr h="370840">
                <a:tc>
                  <a:txBody>
                    <a:bodyPr/>
                    <a:lstStyle/>
                    <a:p>
                      <a:r>
                        <a:rPr lang="en-US" sz="1800" kern="1200" dirty="0" smtClean="0">
                          <a:solidFill>
                            <a:schemeClr val="dk1"/>
                          </a:solidFill>
                          <a:effectLst/>
                          <a:latin typeface="+mn-lt"/>
                          <a:ea typeface="+mn-ea"/>
                          <a:cs typeface="+mn-cs"/>
                        </a:rPr>
                        <a:t>The Contractor shall </a:t>
                      </a:r>
                      <a:r>
                        <a:rPr lang="en-US" sz="1800" b="1" kern="1200" dirty="0" smtClean="0">
                          <a:solidFill>
                            <a:srgbClr val="FF0000"/>
                          </a:solidFill>
                          <a:effectLst/>
                          <a:latin typeface="+mn-lt"/>
                          <a:ea typeface="+mn-ea"/>
                          <a:cs typeface="+mn-cs"/>
                        </a:rPr>
                        <a:t>update Marine Corps policy/respond to RFIs</a:t>
                      </a:r>
                      <a:r>
                        <a:rPr lang="en-US" sz="1800" kern="1200" dirty="0" smtClean="0">
                          <a:solidFill>
                            <a:schemeClr val="dk1"/>
                          </a:solidFill>
                          <a:effectLst/>
                          <a:latin typeface="+mn-lt"/>
                          <a:ea typeface="+mn-ea"/>
                          <a:cs typeface="+mn-cs"/>
                        </a:rPr>
                        <a:t>.</a:t>
                      </a:r>
                      <a:endParaRPr lang="en-US" dirty="0"/>
                    </a:p>
                  </a:txBody>
                  <a:tcPr>
                    <a:solidFill>
                      <a:srgbClr val="FFDDDD"/>
                    </a:solidFill>
                  </a:tcPr>
                </a:tc>
                <a:tc>
                  <a:txBody>
                    <a:bodyPr/>
                    <a:lstStyle/>
                    <a:p>
                      <a:r>
                        <a:rPr lang="en-US" sz="1800" kern="1200" dirty="0" smtClean="0">
                          <a:solidFill>
                            <a:schemeClr val="dk1"/>
                          </a:solidFill>
                          <a:effectLst/>
                          <a:latin typeface="+mn-lt"/>
                          <a:ea typeface="+mn-ea"/>
                          <a:cs typeface="+mn-cs"/>
                        </a:rPr>
                        <a:t>The Contractor will provide recommendations to update Marine Corps Orders/policy.</a:t>
                      </a:r>
                    </a:p>
                    <a:p>
                      <a:r>
                        <a:rPr lang="en-US" sz="1800" kern="1200" dirty="0" smtClean="0">
                          <a:solidFill>
                            <a:schemeClr val="dk1"/>
                          </a:solidFill>
                          <a:effectLst/>
                          <a:latin typeface="+mn-lt"/>
                          <a:ea typeface="+mn-ea"/>
                          <a:cs typeface="+mn-cs"/>
                        </a:rPr>
                        <a:t> </a:t>
                      </a:r>
                    </a:p>
                    <a:p>
                      <a:r>
                        <a:rPr lang="en-US" sz="1800" kern="1200" dirty="0" smtClean="0">
                          <a:solidFill>
                            <a:schemeClr val="dk1"/>
                          </a:solidFill>
                          <a:effectLst/>
                          <a:latin typeface="+mn-lt"/>
                          <a:ea typeface="+mn-ea"/>
                          <a:cs typeface="+mn-cs"/>
                        </a:rPr>
                        <a:t>The Contractor will provide data summaries to the COR that will be used to respond to RFI’s.</a:t>
                      </a:r>
                      <a:endParaRPr lang="en-US" dirty="0"/>
                    </a:p>
                  </a:txBody>
                  <a:tcPr>
                    <a:solidFill>
                      <a:srgbClr val="CCFFCC"/>
                    </a:solidFill>
                  </a:tcPr>
                </a:tc>
              </a:tr>
              <a:tr h="370840">
                <a:tc gridSpan="2">
                  <a:txBody>
                    <a:bodyPr/>
                    <a:lstStyle/>
                    <a:p>
                      <a:r>
                        <a:rPr lang="en-US" u="sng" dirty="0" smtClean="0"/>
                        <a:t>Rationale</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This is an inherently Governmental function. Contractors may provide recommendations to revise internal policy, but the responsibility lies with the Government.</a:t>
                      </a:r>
                      <a:endParaRPr lang="en-US" u="sng" dirty="0" smtClean="0"/>
                    </a:p>
                  </a:txBody>
                  <a:tcPr>
                    <a:solidFill>
                      <a:srgbClr val="E7F3F4"/>
                    </a:solidFill>
                  </a:tcPr>
                </a:tc>
                <a:tc hMerge="1">
                  <a:txBody>
                    <a:bodyPr/>
                    <a:lstStyle/>
                    <a:p>
                      <a:endParaRPr lang="en-US" dirty="0"/>
                    </a:p>
                  </a:txBody>
                  <a:tcPr>
                    <a:solidFill>
                      <a:srgbClr val="CCFFCC"/>
                    </a:solidFill>
                  </a:tcPr>
                </a:tc>
              </a:tr>
            </a:tbl>
          </a:graphicData>
        </a:graphic>
      </p:graphicFrame>
    </p:spTree>
    <p:extLst>
      <p:ext uri="{BB962C8B-B14F-4D97-AF65-F5344CB8AC3E}">
        <p14:creationId xmlns:p14="http://schemas.microsoft.com/office/powerpoint/2010/main" val="3241400262"/>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Performance-Based </a:t>
            </a:r>
            <a:r>
              <a:rPr lang="en-US" sz="4000" dirty="0" smtClean="0"/>
              <a:t>Statements</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32369718"/>
              </p:ext>
            </p:extLst>
          </p:nvPr>
        </p:nvGraphicFramePr>
        <p:xfrm>
          <a:off x="628650" y="1371600"/>
          <a:ext cx="7886700" cy="2748280"/>
        </p:xfrm>
        <a:graphic>
          <a:graphicData uri="http://schemas.openxmlformats.org/drawingml/2006/table">
            <a:tbl>
              <a:tblPr firstRow="1" bandRow="1">
                <a:tableStyleId>{5C22544A-7EE6-4342-B048-85BDC9FD1C3A}</a:tableStyleId>
              </a:tblPr>
              <a:tblGrid>
                <a:gridCol w="3943350"/>
                <a:gridCol w="3943350"/>
              </a:tblGrid>
              <a:tr h="370840">
                <a:tc>
                  <a:txBody>
                    <a:bodyPr/>
                    <a:lstStyle/>
                    <a:p>
                      <a:r>
                        <a:rPr lang="en-US" dirty="0" smtClean="0"/>
                        <a:t>BAD</a:t>
                      </a:r>
                      <a:endParaRPr lang="en-US" dirty="0"/>
                    </a:p>
                  </a:txBody>
                  <a:tcPr>
                    <a:solidFill>
                      <a:srgbClr val="FF0000"/>
                    </a:solidFill>
                  </a:tcPr>
                </a:tc>
                <a:tc>
                  <a:txBody>
                    <a:bodyPr/>
                    <a:lstStyle/>
                    <a:p>
                      <a:r>
                        <a:rPr lang="en-US" dirty="0" smtClean="0"/>
                        <a:t>GOOD</a:t>
                      </a:r>
                      <a:endParaRPr lang="en-US" dirty="0"/>
                    </a:p>
                  </a:txBody>
                  <a:tcPr>
                    <a:solidFill>
                      <a:srgbClr val="00B050"/>
                    </a:solidFill>
                  </a:tcPr>
                </a:tc>
              </a:tr>
              <a:tr h="370840">
                <a:tc>
                  <a:txBody>
                    <a:bodyPr/>
                    <a:lstStyle/>
                    <a:p>
                      <a:r>
                        <a:rPr lang="en-US" sz="1800" kern="1200" dirty="0" smtClean="0">
                          <a:solidFill>
                            <a:schemeClr val="dk1"/>
                          </a:solidFill>
                          <a:effectLst/>
                          <a:latin typeface="+mn-lt"/>
                          <a:ea typeface="+mn-ea"/>
                          <a:cs typeface="+mn-cs"/>
                        </a:rPr>
                        <a:t>The [Key Position] shall have </a:t>
                      </a:r>
                      <a:r>
                        <a:rPr lang="en-US" sz="1800" b="1" kern="1200" dirty="0" smtClean="0">
                          <a:solidFill>
                            <a:srgbClr val="FF0000"/>
                          </a:solidFill>
                          <a:effectLst/>
                          <a:latin typeface="+mn-lt"/>
                          <a:ea typeface="+mn-ea"/>
                          <a:cs typeface="+mn-cs"/>
                        </a:rPr>
                        <a:t>fifteen years of technical/Marine Corps experience</a:t>
                      </a:r>
                      <a:r>
                        <a:rPr lang="en-US" sz="1800" kern="1200" dirty="0" smtClean="0">
                          <a:solidFill>
                            <a:schemeClr val="dk1"/>
                          </a:solidFill>
                          <a:effectLst/>
                          <a:latin typeface="+mn-lt"/>
                          <a:ea typeface="+mn-ea"/>
                          <a:cs typeface="+mn-cs"/>
                        </a:rPr>
                        <a:t>.</a:t>
                      </a:r>
                      <a:endParaRPr lang="en-US" dirty="0"/>
                    </a:p>
                  </a:txBody>
                  <a:tcPr>
                    <a:solidFill>
                      <a:srgbClr val="FFDDDD"/>
                    </a:solidFill>
                  </a:tcPr>
                </a:tc>
                <a:tc>
                  <a:txBody>
                    <a:bodyPr/>
                    <a:lstStyle/>
                    <a:p>
                      <a:r>
                        <a:rPr lang="en-US" sz="1800" kern="1200" dirty="0" smtClean="0">
                          <a:solidFill>
                            <a:schemeClr val="dk1"/>
                          </a:solidFill>
                          <a:effectLst/>
                          <a:latin typeface="+mn-lt"/>
                          <a:ea typeface="+mn-ea"/>
                          <a:cs typeface="+mn-cs"/>
                        </a:rPr>
                        <a:t>The [Key Position] must have a minimum of six (6) years of experience.</a:t>
                      </a:r>
                      <a:endParaRPr lang="en-US" dirty="0"/>
                    </a:p>
                  </a:txBody>
                  <a:tcPr>
                    <a:solidFill>
                      <a:srgbClr val="CCFFCC"/>
                    </a:solidFill>
                  </a:tcPr>
                </a:tc>
              </a:tr>
              <a:tr h="370840">
                <a:tc gridSpan="2">
                  <a:txBody>
                    <a:bodyPr/>
                    <a:lstStyle/>
                    <a:p>
                      <a:r>
                        <a:rPr lang="en-US" u="sng" dirty="0" smtClean="0"/>
                        <a:t>Rationale</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Highly restrictive requirements limit competition </a:t>
                      </a:r>
                      <a:r>
                        <a:rPr lang="en-US" sz="1800" b="1" kern="1200" dirty="0" smtClean="0">
                          <a:solidFill>
                            <a:schemeClr val="dk1"/>
                          </a:solidFill>
                          <a:effectLst/>
                          <a:latin typeface="+mn-lt"/>
                          <a:ea typeface="+mn-ea"/>
                          <a:cs typeface="+mn-cs"/>
                        </a:rPr>
                        <a:t>and</a:t>
                      </a:r>
                      <a:r>
                        <a:rPr lang="en-US" sz="1800" kern="1200" dirty="0" smtClean="0">
                          <a:solidFill>
                            <a:schemeClr val="dk1"/>
                          </a:solidFill>
                          <a:effectLst/>
                          <a:latin typeface="+mn-lt"/>
                          <a:ea typeface="+mn-ea"/>
                          <a:cs typeface="+mn-cs"/>
                        </a:rPr>
                        <a:t> can be perceived as bias towards specific individuals/companies (e.g. former Government employees, perpetual incumbents, etc.).</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Rule of Thumb: 3-5 years for basic work and +5 years for complex work.</a:t>
                      </a:r>
                      <a:endParaRPr lang="en-US" u="sng" dirty="0" smtClean="0"/>
                    </a:p>
                  </a:txBody>
                  <a:tcPr>
                    <a:solidFill>
                      <a:srgbClr val="E7F3F4"/>
                    </a:solidFill>
                  </a:tcPr>
                </a:tc>
                <a:tc hMerge="1">
                  <a:txBody>
                    <a:bodyPr/>
                    <a:lstStyle/>
                    <a:p>
                      <a:endParaRPr lang="en-US" dirty="0"/>
                    </a:p>
                  </a:txBody>
                  <a:tcPr>
                    <a:solidFill>
                      <a:srgbClr val="CCFFCC"/>
                    </a:solidFill>
                  </a:tcPr>
                </a:tc>
              </a:tr>
            </a:tbl>
          </a:graphicData>
        </a:graphic>
      </p:graphicFrame>
    </p:spTree>
    <p:extLst>
      <p:ext uri="{BB962C8B-B14F-4D97-AF65-F5344CB8AC3E}">
        <p14:creationId xmlns:p14="http://schemas.microsoft.com/office/powerpoint/2010/main" val="2303828130"/>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Performance-Based </a:t>
            </a:r>
            <a:r>
              <a:rPr lang="en-US" sz="4000" dirty="0" smtClean="0"/>
              <a:t>Statements</a:t>
            </a:r>
            <a:endParaRPr lang="en-US" sz="40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37456938"/>
              </p:ext>
            </p:extLst>
          </p:nvPr>
        </p:nvGraphicFramePr>
        <p:xfrm>
          <a:off x="628650" y="1371600"/>
          <a:ext cx="7886700" cy="2748280"/>
        </p:xfrm>
        <a:graphic>
          <a:graphicData uri="http://schemas.openxmlformats.org/drawingml/2006/table">
            <a:tbl>
              <a:tblPr firstRow="1" bandRow="1">
                <a:tableStyleId>{5C22544A-7EE6-4342-B048-85BDC9FD1C3A}</a:tableStyleId>
              </a:tblPr>
              <a:tblGrid>
                <a:gridCol w="3943350"/>
                <a:gridCol w="3943350"/>
              </a:tblGrid>
              <a:tr h="370840">
                <a:tc>
                  <a:txBody>
                    <a:bodyPr/>
                    <a:lstStyle/>
                    <a:p>
                      <a:r>
                        <a:rPr lang="en-US" dirty="0" smtClean="0"/>
                        <a:t>BAD</a:t>
                      </a:r>
                      <a:endParaRPr lang="en-US" dirty="0"/>
                    </a:p>
                  </a:txBody>
                  <a:tcPr>
                    <a:solidFill>
                      <a:srgbClr val="FF0000"/>
                    </a:solidFill>
                  </a:tcPr>
                </a:tc>
                <a:tc>
                  <a:txBody>
                    <a:bodyPr/>
                    <a:lstStyle/>
                    <a:p>
                      <a:r>
                        <a:rPr lang="en-US" dirty="0" smtClean="0"/>
                        <a:t>GOOD</a:t>
                      </a:r>
                      <a:endParaRPr lang="en-US" dirty="0"/>
                    </a:p>
                  </a:txBody>
                  <a:tcPr>
                    <a:solidFill>
                      <a:srgbClr val="00B050"/>
                    </a:solidFill>
                  </a:tcPr>
                </a:tc>
              </a:tr>
              <a:tr h="370840">
                <a:tc>
                  <a:txBody>
                    <a:bodyPr/>
                    <a:lstStyle/>
                    <a:p>
                      <a:r>
                        <a:rPr lang="en-US" sz="1800" kern="1200" dirty="0" smtClean="0">
                          <a:solidFill>
                            <a:schemeClr val="dk1"/>
                          </a:solidFill>
                          <a:effectLst/>
                          <a:latin typeface="+mn-lt"/>
                          <a:ea typeface="+mn-ea"/>
                          <a:cs typeface="+mn-cs"/>
                        </a:rPr>
                        <a:t>The [Key Position] must have a </a:t>
                      </a:r>
                      <a:r>
                        <a:rPr lang="en-US" sz="1800" b="1" kern="1200" dirty="0" smtClean="0">
                          <a:solidFill>
                            <a:srgbClr val="FF0000"/>
                          </a:solidFill>
                          <a:effectLst/>
                          <a:latin typeface="+mn-lt"/>
                          <a:ea typeface="+mn-ea"/>
                          <a:cs typeface="+mn-cs"/>
                        </a:rPr>
                        <a:t>Master’s Degree/PhD</a:t>
                      </a:r>
                      <a:r>
                        <a:rPr lang="en-US" sz="1800" kern="1200" dirty="0" smtClean="0">
                          <a:solidFill>
                            <a:schemeClr val="dk1"/>
                          </a:solidFill>
                          <a:effectLst/>
                          <a:latin typeface="+mn-lt"/>
                          <a:ea typeface="+mn-ea"/>
                          <a:cs typeface="+mn-cs"/>
                        </a:rPr>
                        <a:t>.</a:t>
                      </a:r>
                      <a:endParaRPr lang="en-US" dirty="0"/>
                    </a:p>
                  </a:txBody>
                  <a:tcPr>
                    <a:solidFill>
                      <a:srgbClr val="FFDDDD"/>
                    </a:solidFill>
                  </a:tcPr>
                </a:tc>
                <a:tc>
                  <a:txBody>
                    <a:bodyPr/>
                    <a:lstStyle/>
                    <a:p>
                      <a:r>
                        <a:rPr lang="en-US" sz="1800" kern="1200" dirty="0" smtClean="0">
                          <a:solidFill>
                            <a:schemeClr val="dk1"/>
                          </a:solidFill>
                          <a:effectLst/>
                          <a:latin typeface="+mn-lt"/>
                          <a:ea typeface="+mn-ea"/>
                          <a:cs typeface="+mn-cs"/>
                        </a:rPr>
                        <a:t>The [Key Position] must have a Master’s degree in [subject] or a related field, or a minimum of six (6) years of related</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experience.</a:t>
                      </a:r>
                      <a:endParaRPr lang="en-US" dirty="0"/>
                    </a:p>
                  </a:txBody>
                  <a:tcPr>
                    <a:solidFill>
                      <a:srgbClr val="CCFFCC"/>
                    </a:solidFill>
                  </a:tcPr>
                </a:tc>
              </a:tr>
              <a:tr h="370840">
                <a:tc gridSpan="2">
                  <a:txBody>
                    <a:bodyPr/>
                    <a:lstStyle/>
                    <a:p>
                      <a:r>
                        <a:rPr lang="en-US" u="sng" dirty="0" smtClean="0"/>
                        <a:t>Rationale</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Generally, work experience provides more value than a degree</a:t>
                      </a: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Must</a:t>
                      </a:r>
                      <a:r>
                        <a:rPr lang="en-US" sz="1800" kern="1200" baseline="0" dirty="0" smtClean="0">
                          <a:solidFill>
                            <a:schemeClr val="dk1"/>
                          </a:solidFill>
                          <a:effectLst/>
                          <a:latin typeface="+mn-lt"/>
                          <a:ea typeface="+mn-ea"/>
                          <a:cs typeface="+mn-cs"/>
                        </a:rPr>
                        <a:t> provide general subject matter for the degree</a:t>
                      </a:r>
                      <a:endParaRPr lang="en-US" sz="1800" kern="1200" dirty="0" smtClean="0">
                        <a:solidFill>
                          <a:schemeClr val="dk1"/>
                        </a:solidFill>
                        <a:effectLst/>
                        <a:latin typeface="+mn-lt"/>
                        <a:ea typeface="+mn-ea"/>
                        <a:cs typeface="+mn-cs"/>
                      </a:endParaRPr>
                    </a:p>
                    <a:p>
                      <a:pPr marL="285750" indent="-285750">
                        <a:buFont typeface="Arial" panose="020B0604020202020204" pitchFamily="34" charset="0"/>
                        <a:buChar char="•"/>
                      </a:pPr>
                      <a:r>
                        <a:rPr lang="en-US" sz="1800" kern="1200" dirty="0" smtClean="0">
                          <a:solidFill>
                            <a:schemeClr val="dk1"/>
                          </a:solidFill>
                          <a:effectLst/>
                          <a:latin typeface="+mn-lt"/>
                          <a:ea typeface="+mn-ea"/>
                          <a:cs typeface="+mn-cs"/>
                        </a:rPr>
                        <a:t>Can work experience be a substitute for degrees and/or certifications?</a:t>
                      </a:r>
                      <a:endParaRPr lang="en-US" u="sng" dirty="0" smtClean="0"/>
                    </a:p>
                  </a:txBody>
                  <a:tcPr>
                    <a:solidFill>
                      <a:srgbClr val="E7F3F4"/>
                    </a:solidFill>
                  </a:tcPr>
                </a:tc>
                <a:tc hMerge="1">
                  <a:txBody>
                    <a:bodyPr/>
                    <a:lstStyle/>
                    <a:p>
                      <a:endParaRPr lang="en-US" dirty="0"/>
                    </a:p>
                  </a:txBody>
                  <a:tcPr>
                    <a:solidFill>
                      <a:srgbClr val="CCFFCC"/>
                    </a:solidFill>
                  </a:tcPr>
                </a:tc>
              </a:tr>
            </a:tbl>
          </a:graphicData>
        </a:graphic>
      </p:graphicFrame>
    </p:spTree>
    <p:extLst>
      <p:ext uri="{BB962C8B-B14F-4D97-AF65-F5344CB8AC3E}">
        <p14:creationId xmlns:p14="http://schemas.microsoft.com/office/powerpoint/2010/main" val="606976105"/>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Performance Requirements Summary (PRS)</a:t>
            </a:r>
            <a:endParaRPr lang="en-US" sz="3600" dirty="0"/>
          </a:p>
        </p:txBody>
      </p:sp>
      <p:sp>
        <p:nvSpPr>
          <p:cNvPr id="3" name="Content Placeholder 2"/>
          <p:cNvSpPr>
            <a:spLocks noGrp="1"/>
          </p:cNvSpPr>
          <p:nvPr>
            <p:ph idx="1"/>
          </p:nvPr>
        </p:nvSpPr>
        <p:spPr/>
        <p:txBody>
          <a:bodyPr/>
          <a:lstStyle/>
          <a:p>
            <a:r>
              <a:rPr lang="en-US" dirty="0" smtClean="0"/>
              <a:t>Tells the contractor our expectations</a:t>
            </a:r>
          </a:p>
          <a:p>
            <a:r>
              <a:rPr lang="en-US" dirty="0" smtClean="0"/>
              <a:t>Outlines </a:t>
            </a:r>
            <a:r>
              <a:rPr lang="en-US" dirty="0"/>
              <a:t>the task, service or requirement being </a:t>
            </a:r>
            <a:r>
              <a:rPr lang="en-US" dirty="0" smtClean="0"/>
              <a:t>measured</a:t>
            </a:r>
          </a:p>
          <a:p>
            <a:r>
              <a:rPr lang="en-US" dirty="0" smtClean="0"/>
              <a:t>Maps </a:t>
            </a:r>
            <a:r>
              <a:rPr lang="en-US" dirty="0"/>
              <a:t>back to a PWS section</a:t>
            </a:r>
          </a:p>
          <a:p>
            <a:r>
              <a:rPr lang="en-US" dirty="0"/>
              <a:t>Identifies:</a:t>
            </a:r>
          </a:p>
          <a:p>
            <a:pPr lvl="1"/>
            <a:r>
              <a:rPr lang="en-US" dirty="0"/>
              <a:t>Performance indicator or quality standard</a:t>
            </a:r>
          </a:p>
          <a:p>
            <a:pPr lvl="1"/>
            <a:r>
              <a:rPr lang="en-US" dirty="0"/>
              <a:t>Acceptable quality levels</a:t>
            </a:r>
          </a:p>
          <a:p>
            <a:pPr lvl="1"/>
            <a:r>
              <a:rPr lang="en-US" dirty="0"/>
              <a:t>Surveillance method</a:t>
            </a:r>
          </a:p>
          <a:p>
            <a:pPr lvl="1"/>
            <a:r>
              <a:rPr lang="en-US" dirty="0"/>
              <a:t>Incentives</a:t>
            </a:r>
          </a:p>
          <a:p>
            <a:endParaRPr lang="en-US" dirty="0"/>
          </a:p>
        </p:txBody>
      </p:sp>
    </p:spTree>
    <p:extLst>
      <p:ext uri="{BB962C8B-B14F-4D97-AF65-F5344CB8AC3E}">
        <p14:creationId xmlns:p14="http://schemas.microsoft.com/office/powerpoint/2010/main" val="3460758664"/>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24032519"/>
              </p:ext>
            </p:extLst>
          </p:nvPr>
        </p:nvGraphicFramePr>
        <p:xfrm>
          <a:off x="628650" y="1219200"/>
          <a:ext cx="7886700" cy="5339080"/>
        </p:xfrm>
        <a:graphic>
          <a:graphicData uri="http://schemas.openxmlformats.org/drawingml/2006/table">
            <a:tbl>
              <a:tblPr firstRow="1" bandRow="1">
                <a:tableStyleId>{5C22544A-7EE6-4342-B048-85BDC9FD1C3A}</a:tableStyleId>
              </a:tblPr>
              <a:tblGrid>
                <a:gridCol w="1971675"/>
                <a:gridCol w="1971675"/>
                <a:gridCol w="1971675"/>
                <a:gridCol w="1971675"/>
              </a:tblGrid>
              <a:tr h="370840">
                <a:tc>
                  <a:txBody>
                    <a:bodyPr/>
                    <a:lstStyle/>
                    <a:p>
                      <a:r>
                        <a:rPr lang="en-US" dirty="0" smtClean="0">
                          <a:solidFill>
                            <a:sysClr val="windowText" lastClr="000000"/>
                          </a:solidFill>
                        </a:rPr>
                        <a:t>Project</a:t>
                      </a:r>
                      <a:r>
                        <a:rPr lang="en-US" baseline="0" dirty="0" smtClean="0">
                          <a:solidFill>
                            <a:sysClr val="windowText" lastClr="000000"/>
                          </a:solidFill>
                        </a:rPr>
                        <a:t> Name</a:t>
                      </a:r>
                      <a:endParaRPr lang="en-US" dirty="0">
                        <a:solidFill>
                          <a:sysClr val="windowText" lastClr="000000"/>
                        </a:solidFill>
                      </a:endParaRPr>
                    </a:p>
                  </a:txBody>
                  <a:tcPr/>
                </a:tc>
                <a:tc gridSpan="3">
                  <a:txBody>
                    <a:bodyPr/>
                    <a:lstStyle/>
                    <a:p>
                      <a:r>
                        <a:rPr lang="en-US" b="1" dirty="0" smtClean="0">
                          <a:solidFill>
                            <a:sysClr val="windowText" lastClr="000000"/>
                          </a:solidFill>
                        </a:rPr>
                        <a:t>IT Help Desk</a:t>
                      </a:r>
                      <a:endParaRPr lang="en-US" b="1" dirty="0">
                        <a:solidFill>
                          <a:sysClr val="windowText" lastClr="000000"/>
                        </a:solidFill>
                      </a:endParaRPr>
                    </a:p>
                  </a:txBody>
                  <a:tcPr>
                    <a:solidFill>
                      <a:srgbClr val="F3F9FA"/>
                    </a:solidFill>
                  </a:tcPr>
                </a:tc>
                <a:tc hMerge="1">
                  <a:txBody>
                    <a:bodyPr/>
                    <a:lstStyle/>
                    <a:p>
                      <a:endParaRPr lang="en-US" dirty="0"/>
                    </a:p>
                  </a:txBody>
                  <a:tcPr/>
                </a:tc>
                <a:tc hMerge="1">
                  <a:txBody>
                    <a:bodyPr/>
                    <a:lstStyle/>
                    <a:p>
                      <a:endParaRPr lang="en-US" dirty="0"/>
                    </a:p>
                  </a:txBody>
                  <a:tcPr/>
                </a:tc>
              </a:tr>
              <a:tr h="370840">
                <a:tc>
                  <a:txBody>
                    <a:bodyPr/>
                    <a:lstStyle/>
                    <a:p>
                      <a:r>
                        <a:rPr lang="en-US" dirty="0" smtClean="0"/>
                        <a:t>Tasks</a:t>
                      </a:r>
                      <a:endParaRPr lang="en-US" dirty="0"/>
                    </a:p>
                  </a:txBody>
                  <a:tcPr>
                    <a:solidFill>
                      <a:schemeClr val="accent1"/>
                    </a:solidFill>
                  </a:tcPr>
                </a:tc>
                <a:tc>
                  <a:txBody>
                    <a:bodyPr/>
                    <a:lstStyle/>
                    <a:p>
                      <a:r>
                        <a:rPr lang="en-US" dirty="0" smtClean="0"/>
                        <a:t>Performance Standards</a:t>
                      </a:r>
                      <a:endParaRPr lang="en-US" dirty="0"/>
                    </a:p>
                  </a:txBody>
                  <a:tcPr>
                    <a:solidFill>
                      <a:schemeClr val="accent1"/>
                    </a:solidFill>
                  </a:tcPr>
                </a:tc>
                <a:tc>
                  <a:txBody>
                    <a:bodyPr/>
                    <a:lstStyle/>
                    <a:p>
                      <a:r>
                        <a:rPr lang="en-US" dirty="0" smtClean="0"/>
                        <a:t>AQL / Deviation</a:t>
                      </a:r>
                      <a:endParaRPr lang="en-US" dirty="0"/>
                    </a:p>
                  </a:txBody>
                  <a:tcPr>
                    <a:solidFill>
                      <a:schemeClr val="accent1"/>
                    </a:solidFill>
                  </a:tcPr>
                </a:tc>
                <a:tc>
                  <a:txBody>
                    <a:bodyPr/>
                    <a:lstStyle/>
                    <a:p>
                      <a:r>
                        <a:rPr lang="en-US" dirty="0" smtClean="0"/>
                        <a:t>Inspection Method</a:t>
                      </a:r>
                      <a:endParaRPr lang="en-US" dirty="0"/>
                    </a:p>
                  </a:txBody>
                  <a:tcPr>
                    <a:solidFill>
                      <a:schemeClr val="accent1"/>
                    </a:solidFill>
                  </a:tcPr>
                </a:tc>
              </a:tr>
              <a:tr h="370840">
                <a:tc>
                  <a:txBody>
                    <a:bodyPr/>
                    <a:lstStyle/>
                    <a:p>
                      <a:r>
                        <a:rPr lang="en-US" sz="1400" dirty="0" smtClean="0"/>
                        <a:t>Answer incoming calls during normal business hours (PWS Section 3.1)</a:t>
                      </a:r>
                      <a:endParaRPr lang="en-US" sz="1400" dirty="0"/>
                    </a:p>
                  </a:txBody>
                  <a:tcPr/>
                </a:tc>
                <a:tc>
                  <a:txBody>
                    <a:bodyPr/>
                    <a:lstStyle/>
                    <a:p>
                      <a:r>
                        <a:rPr lang="en-US" sz="1400" dirty="0" smtClean="0"/>
                        <a:t>All incoming calls must be answered within 4 rings</a:t>
                      </a:r>
                      <a:endParaRPr lang="en-US" sz="1400" dirty="0"/>
                    </a:p>
                  </a:txBody>
                  <a:tcPr>
                    <a:solidFill>
                      <a:srgbClr val="F3F9FA"/>
                    </a:solidFill>
                  </a:tcPr>
                </a:tc>
                <a:tc>
                  <a:txBody>
                    <a:bodyPr/>
                    <a:lstStyle/>
                    <a:p>
                      <a:r>
                        <a:rPr lang="en-US" sz="1400" dirty="0" smtClean="0"/>
                        <a:t>A maximum of 10% of total</a:t>
                      </a:r>
                      <a:r>
                        <a:rPr lang="en-US" sz="1400" baseline="0" dirty="0" smtClean="0"/>
                        <a:t> calls may be answered in no more than 8 rings</a:t>
                      </a:r>
                      <a:endParaRPr lang="en-US" sz="1400" dirty="0"/>
                    </a:p>
                  </a:txBody>
                  <a:tcPr/>
                </a:tc>
                <a:tc>
                  <a:txBody>
                    <a:bodyPr/>
                    <a:lstStyle/>
                    <a:p>
                      <a:r>
                        <a:rPr lang="en-US" sz="1400" dirty="0" smtClean="0"/>
                        <a:t>Call tracking software</a:t>
                      </a:r>
                      <a:r>
                        <a:rPr lang="en-US" sz="1400" baseline="0" dirty="0" smtClean="0"/>
                        <a:t> reports</a:t>
                      </a:r>
                    </a:p>
                    <a:p>
                      <a:endParaRPr lang="en-US" sz="1400" baseline="0" dirty="0" smtClean="0"/>
                    </a:p>
                    <a:p>
                      <a:r>
                        <a:rPr lang="en-US" sz="1400" baseline="0" dirty="0" smtClean="0"/>
                        <a:t>Random tests by COR or designee</a:t>
                      </a:r>
                      <a:endParaRPr lang="en-US" sz="1400" dirty="0"/>
                    </a:p>
                  </a:txBody>
                  <a:tcPr/>
                </a:tc>
              </a:tr>
              <a:tr h="370840">
                <a:tc>
                  <a:txBody>
                    <a:bodyPr/>
                    <a:lstStyle/>
                    <a:p>
                      <a:r>
                        <a:rPr lang="en-US" sz="1400" dirty="0" smtClean="0"/>
                        <a:t>Respond</a:t>
                      </a:r>
                      <a:r>
                        <a:rPr lang="en-US" sz="1400" baseline="0" dirty="0" smtClean="0"/>
                        <a:t> to customer questions or problems (PWS 3.2)</a:t>
                      </a:r>
                      <a:endParaRPr lang="en-US" sz="1400" dirty="0"/>
                    </a:p>
                  </a:txBody>
                  <a:tcPr/>
                </a:tc>
                <a:tc>
                  <a:txBody>
                    <a:bodyPr/>
                    <a:lstStyle/>
                    <a:p>
                      <a:r>
                        <a:rPr lang="en-US" sz="1400" dirty="0" smtClean="0"/>
                        <a:t>Respond to all customer questions or problems</a:t>
                      </a:r>
                    </a:p>
                    <a:p>
                      <a:endParaRPr lang="en-US" sz="1400" dirty="0" smtClean="0"/>
                    </a:p>
                    <a:p>
                      <a:r>
                        <a:rPr lang="en-US" sz="1400" dirty="0" smtClean="0"/>
                        <a:t>Provide initial diagnosis</a:t>
                      </a:r>
                      <a:r>
                        <a:rPr lang="en-US" sz="1400" baseline="0" dirty="0" smtClean="0"/>
                        <a:t> or solution to all customers within 1 hour of call</a:t>
                      </a:r>
                      <a:endParaRPr lang="en-US" sz="1400" dirty="0"/>
                    </a:p>
                  </a:txBody>
                  <a:tcPr/>
                </a:tc>
                <a:tc>
                  <a:txBody>
                    <a:bodyPr/>
                    <a:lstStyle/>
                    <a:p>
                      <a:r>
                        <a:rPr lang="en-US" sz="1400" dirty="0" smtClean="0"/>
                        <a:t>No variation</a:t>
                      </a:r>
                    </a:p>
                    <a:p>
                      <a:endParaRPr lang="en-US" sz="1400" dirty="0" smtClean="0"/>
                    </a:p>
                    <a:p>
                      <a:endParaRPr lang="en-US" sz="1400" dirty="0" smtClean="0"/>
                    </a:p>
                    <a:p>
                      <a:endParaRPr lang="en-US" sz="1400" dirty="0" smtClean="0"/>
                    </a:p>
                    <a:p>
                      <a:r>
                        <a:rPr lang="en-US" sz="1400" dirty="0" smtClean="0"/>
                        <a:t>Responses</a:t>
                      </a:r>
                      <a:r>
                        <a:rPr lang="en-US" sz="1400" baseline="0" dirty="0" smtClean="0"/>
                        <a:t> to 10% of calls may be delayed by up to 30 minutes</a:t>
                      </a:r>
                      <a:endParaRPr lang="en-US" sz="1400" dirty="0"/>
                    </a:p>
                  </a:txBody>
                  <a:tcPr/>
                </a:tc>
                <a:tc>
                  <a:txBody>
                    <a:bodyPr/>
                    <a:lstStyle/>
                    <a:p>
                      <a:r>
                        <a:rPr lang="en-US" sz="1400" dirty="0" smtClean="0"/>
                        <a:t>Log all calls received, time of help desk response, and type of response provided</a:t>
                      </a:r>
                      <a:endParaRPr lang="en-US" sz="1400" dirty="0"/>
                    </a:p>
                  </a:txBody>
                  <a:tcPr/>
                </a:tc>
              </a:tr>
              <a:tr h="370840">
                <a:tc>
                  <a:txBody>
                    <a:bodyPr/>
                    <a:lstStyle/>
                    <a:p>
                      <a:r>
                        <a:rPr lang="en-US" sz="1400" dirty="0" smtClean="0"/>
                        <a:t>Provide courteous service (PWS 3.3)</a:t>
                      </a:r>
                      <a:endParaRPr lang="en-US" sz="1400" dirty="0"/>
                    </a:p>
                  </a:txBody>
                  <a:tcPr/>
                </a:tc>
                <a:tc>
                  <a:txBody>
                    <a:bodyPr/>
                    <a:lstStyle/>
                    <a:p>
                      <a:r>
                        <a:rPr lang="en-US" sz="1400" dirty="0" smtClean="0"/>
                        <a:t>Customer satisfaction courtesy ratings of 85%</a:t>
                      </a:r>
                      <a:endParaRPr lang="en-US" sz="1400" dirty="0"/>
                    </a:p>
                  </a:txBody>
                  <a:tcPr/>
                </a:tc>
                <a:tc>
                  <a:txBody>
                    <a:bodyPr/>
                    <a:lstStyle/>
                    <a:p>
                      <a:r>
                        <a:rPr lang="en-US" sz="1400" dirty="0" smtClean="0"/>
                        <a:t>Customer satisfaction courtesy rating of 80%</a:t>
                      </a:r>
                      <a:endParaRPr lang="en-US" sz="1400" dirty="0"/>
                    </a:p>
                  </a:txBody>
                  <a:tcPr/>
                </a:tc>
                <a:tc>
                  <a:txBody>
                    <a:bodyPr/>
                    <a:lstStyle/>
                    <a:p>
                      <a:r>
                        <a:rPr lang="en-US" sz="1400" dirty="0" smtClean="0"/>
                        <a:t>Customer feedback forms and annual</a:t>
                      </a:r>
                      <a:r>
                        <a:rPr lang="en-US" sz="1400" baseline="0" dirty="0" smtClean="0"/>
                        <a:t> agency survey</a:t>
                      </a:r>
                      <a:endParaRPr lang="en-US" sz="1400" dirty="0"/>
                    </a:p>
                  </a:txBody>
                  <a:tcPr/>
                </a:tc>
              </a:tr>
              <a:tr h="370840">
                <a:tc>
                  <a:txBody>
                    <a:bodyPr/>
                    <a:lstStyle/>
                    <a:p>
                      <a:r>
                        <a:rPr lang="en-US" dirty="0" smtClean="0"/>
                        <a:t>Incentives /Disincentives</a:t>
                      </a:r>
                      <a:endParaRPr lang="en-US" dirty="0"/>
                    </a:p>
                  </a:txBody>
                  <a:tcPr>
                    <a:solidFill>
                      <a:schemeClr val="accent1"/>
                    </a:solidFill>
                  </a:tcPr>
                </a:tc>
                <a:tc gridSpan="3">
                  <a:txBody>
                    <a:bodyPr/>
                    <a:lstStyle/>
                    <a:p>
                      <a:r>
                        <a:rPr lang="en-US" sz="1200" kern="1200" dirty="0" smtClean="0">
                          <a:solidFill>
                            <a:schemeClr val="dk1"/>
                          </a:solidFill>
                          <a:latin typeface="+mn-lt"/>
                          <a:ea typeface="+mn-ea"/>
                          <a:cs typeface="+mn-cs"/>
                        </a:rPr>
                        <a:t>If AQLs</a:t>
                      </a:r>
                      <a:r>
                        <a:rPr lang="en-US" sz="1200" kern="1200" baseline="0" dirty="0" smtClean="0">
                          <a:solidFill>
                            <a:schemeClr val="dk1"/>
                          </a:solidFill>
                          <a:latin typeface="+mn-lt"/>
                          <a:ea typeface="+mn-ea"/>
                          <a:cs typeface="+mn-cs"/>
                        </a:rPr>
                        <a:t> are met or exceeded on monthly basis for two consecutive months, status meetings reduced to monthly. If not met or exceeded on monthly basis for two consecutive months, status meetings increased to weekly.</a:t>
                      </a:r>
                    </a:p>
                  </a:txBody>
                  <a:tcPr/>
                </a:tc>
                <a:tc hMerge="1">
                  <a:txBody>
                    <a:bodyPr/>
                    <a:lstStyle/>
                    <a:p>
                      <a:endParaRPr lang="en-US" dirty="0"/>
                    </a:p>
                  </a:txBody>
                  <a:tcPr/>
                </a:tc>
                <a:tc hMerge="1">
                  <a:txBody>
                    <a:bodyPr/>
                    <a:lstStyle/>
                    <a:p>
                      <a:endParaRPr lang="en-US" dirty="0"/>
                    </a:p>
                  </a:txBody>
                  <a:tcPr/>
                </a:tc>
              </a:tr>
            </a:tbl>
          </a:graphicData>
        </a:graphic>
      </p:graphicFrame>
    </p:spTree>
    <p:extLst>
      <p:ext uri="{BB962C8B-B14F-4D97-AF65-F5344CB8AC3E}">
        <p14:creationId xmlns:p14="http://schemas.microsoft.com/office/powerpoint/2010/main" val="740987581"/>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PRS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63933610"/>
              </p:ext>
            </p:extLst>
          </p:nvPr>
        </p:nvGraphicFramePr>
        <p:xfrm>
          <a:off x="628650" y="1219200"/>
          <a:ext cx="7886700" cy="5339080"/>
        </p:xfrm>
        <a:graphic>
          <a:graphicData uri="http://schemas.openxmlformats.org/drawingml/2006/table">
            <a:tbl>
              <a:tblPr firstRow="1" bandRow="1">
                <a:tableStyleId>{5C22544A-7EE6-4342-B048-85BDC9FD1C3A}</a:tableStyleId>
              </a:tblPr>
              <a:tblGrid>
                <a:gridCol w="1971675"/>
                <a:gridCol w="1971675"/>
                <a:gridCol w="1971675"/>
                <a:gridCol w="1971675"/>
              </a:tblGrid>
              <a:tr h="370840">
                <a:tc>
                  <a:txBody>
                    <a:bodyPr/>
                    <a:lstStyle/>
                    <a:p>
                      <a:r>
                        <a:rPr lang="en-US" dirty="0" smtClean="0">
                          <a:solidFill>
                            <a:sysClr val="windowText" lastClr="000000"/>
                          </a:solidFill>
                        </a:rPr>
                        <a:t>Project</a:t>
                      </a:r>
                      <a:r>
                        <a:rPr lang="en-US" baseline="0" dirty="0" smtClean="0">
                          <a:solidFill>
                            <a:sysClr val="windowText" lastClr="000000"/>
                          </a:solidFill>
                        </a:rPr>
                        <a:t> Name</a:t>
                      </a:r>
                      <a:endParaRPr lang="en-US" dirty="0">
                        <a:solidFill>
                          <a:sysClr val="windowText" lastClr="000000"/>
                        </a:solidFill>
                      </a:endParaRPr>
                    </a:p>
                  </a:txBody>
                  <a:tcPr/>
                </a:tc>
                <a:tc gridSpan="3">
                  <a:txBody>
                    <a:bodyPr/>
                    <a:lstStyle/>
                    <a:p>
                      <a:r>
                        <a:rPr lang="en-US" b="1" dirty="0" smtClean="0">
                          <a:solidFill>
                            <a:sysClr val="windowText" lastClr="000000"/>
                          </a:solidFill>
                        </a:rPr>
                        <a:t>IT Help Desk</a:t>
                      </a:r>
                      <a:endParaRPr lang="en-US" b="1" dirty="0">
                        <a:solidFill>
                          <a:sysClr val="windowText" lastClr="000000"/>
                        </a:solidFill>
                      </a:endParaRPr>
                    </a:p>
                  </a:txBody>
                  <a:tcPr>
                    <a:solidFill>
                      <a:srgbClr val="F3F9FA"/>
                    </a:solidFill>
                  </a:tcPr>
                </a:tc>
                <a:tc hMerge="1">
                  <a:txBody>
                    <a:bodyPr/>
                    <a:lstStyle/>
                    <a:p>
                      <a:endParaRPr lang="en-US" dirty="0"/>
                    </a:p>
                  </a:txBody>
                  <a:tcPr/>
                </a:tc>
                <a:tc hMerge="1">
                  <a:txBody>
                    <a:bodyPr/>
                    <a:lstStyle/>
                    <a:p>
                      <a:endParaRPr lang="en-US" dirty="0"/>
                    </a:p>
                  </a:txBody>
                  <a:tcPr/>
                </a:tc>
              </a:tr>
              <a:tr h="370840">
                <a:tc>
                  <a:txBody>
                    <a:bodyPr/>
                    <a:lstStyle/>
                    <a:p>
                      <a:r>
                        <a:rPr lang="en-US" dirty="0" smtClean="0"/>
                        <a:t>Tasks</a:t>
                      </a:r>
                      <a:endParaRPr lang="en-US" dirty="0"/>
                    </a:p>
                  </a:txBody>
                  <a:tcPr>
                    <a:solidFill>
                      <a:schemeClr val="accent1"/>
                    </a:solidFill>
                  </a:tcPr>
                </a:tc>
                <a:tc>
                  <a:txBody>
                    <a:bodyPr/>
                    <a:lstStyle/>
                    <a:p>
                      <a:r>
                        <a:rPr lang="en-US" dirty="0" smtClean="0"/>
                        <a:t>Performance Standards</a:t>
                      </a:r>
                      <a:endParaRPr lang="en-US" dirty="0"/>
                    </a:p>
                  </a:txBody>
                  <a:tcPr>
                    <a:solidFill>
                      <a:schemeClr val="accent1"/>
                    </a:solidFill>
                  </a:tcPr>
                </a:tc>
                <a:tc>
                  <a:txBody>
                    <a:bodyPr/>
                    <a:lstStyle/>
                    <a:p>
                      <a:r>
                        <a:rPr lang="en-US" dirty="0" smtClean="0"/>
                        <a:t>AQL / Deviation</a:t>
                      </a:r>
                      <a:endParaRPr lang="en-US" dirty="0"/>
                    </a:p>
                  </a:txBody>
                  <a:tcPr>
                    <a:solidFill>
                      <a:schemeClr val="accent1"/>
                    </a:solidFill>
                  </a:tcPr>
                </a:tc>
                <a:tc>
                  <a:txBody>
                    <a:bodyPr/>
                    <a:lstStyle/>
                    <a:p>
                      <a:r>
                        <a:rPr lang="en-US" dirty="0" smtClean="0"/>
                        <a:t>Inspection Method</a:t>
                      </a:r>
                      <a:endParaRPr lang="en-US" dirty="0"/>
                    </a:p>
                  </a:txBody>
                  <a:tcPr>
                    <a:solidFill>
                      <a:schemeClr val="accent1"/>
                    </a:solidFill>
                  </a:tcPr>
                </a:tc>
              </a:tr>
              <a:tr h="370840">
                <a:tc>
                  <a:txBody>
                    <a:bodyPr/>
                    <a:lstStyle/>
                    <a:p>
                      <a:r>
                        <a:rPr lang="en-US" sz="1400" dirty="0" smtClean="0"/>
                        <a:t>Answer incoming calls during normal business hours (PWS Section 3.1)</a:t>
                      </a:r>
                      <a:endParaRPr lang="en-US" sz="1400" dirty="0"/>
                    </a:p>
                  </a:txBody>
                  <a:tcPr/>
                </a:tc>
                <a:tc>
                  <a:txBody>
                    <a:bodyPr/>
                    <a:lstStyle/>
                    <a:p>
                      <a:r>
                        <a:rPr lang="en-US" sz="1400" dirty="0" smtClean="0"/>
                        <a:t>All incoming calls must be answered within 4 rings</a:t>
                      </a:r>
                      <a:endParaRPr lang="en-US" sz="1400" dirty="0"/>
                    </a:p>
                  </a:txBody>
                  <a:tcPr>
                    <a:solidFill>
                      <a:srgbClr val="F3F9FA"/>
                    </a:solidFill>
                  </a:tcPr>
                </a:tc>
                <a:tc>
                  <a:txBody>
                    <a:bodyPr/>
                    <a:lstStyle/>
                    <a:p>
                      <a:r>
                        <a:rPr lang="en-US" sz="1400" dirty="0" smtClean="0"/>
                        <a:t>A maximum of 10% of total</a:t>
                      </a:r>
                      <a:r>
                        <a:rPr lang="en-US" sz="1400" baseline="0" dirty="0" smtClean="0"/>
                        <a:t> calls may be answered in no more than 8 rings</a:t>
                      </a:r>
                      <a:endParaRPr lang="en-US" sz="1400" dirty="0"/>
                    </a:p>
                  </a:txBody>
                  <a:tcPr/>
                </a:tc>
                <a:tc>
                  <a:txBody>
                    <a:bodyPr/>
                    <a:lstStyle/>
                    <a:p>
                      <a:r>
                        <a:rPr lang="en-US" sz="1400" dirty="0" smtClean="0"/>
                        <a:t>Call tracking software</a:t>
                      </a:r>
                      <a:r>
                        <a:rPr lang="en-US" sz="1400" baseline="0" dirty="0" smtClean="0"/>
                        <a:t> reports</a:t>
                      </a:r>
                    </a:p>
                    <a:p>
                      <a:endParaRPr lang="en-US" sz="1400" baseline="0" dirty="0" smtClean="0"/>
                    </a:p>
                    <a:p>
                      <a:r>
                        <a:rPr lang="en-US" sz="1400" baseline="0" dirty="0" smtClean="0"/>
                        <a:t>Random tests by COR or designee</a:t>
                      </a:r>
                      <a:endParaRPr lang="en-US" sz="1400" dirty="0"/>
                    </a:p>
                  </a:txBody>
                  <a:tcPr/>
                </a:tc>
              </a:tr>
              <a:tr h="370840">
                <a:tc>
                  <a:txBody>
                    <a:bodyPr/>
                    <a:lstStyle/>
                    <a:p>
                      <a:r>
                        <a:rPr lang="en-US" sz="1400" dirty="0" smtClean="0"/>
                        <a:t>Respond</a:t>
                      </a:r>
                      <a:r>
                        <a:rPr lang="en-US" sz="1400" baseline="0" dirty="0" smtClean="0"/>
                        <a:t> to customer questions or problems (PWS 3.2)</a:t>
                      </a:r>
                      <a:endParaRPr lang="en-US" sz="1400" dirty="0"/>
                    </a:p>
                  </a:txBody>
                  <a:tcPr/>
                </a:tc>
                <a:tc>
                  <a:txBody>
                    <a:bodyPr/>
                    <a:lstStyle/>
                    <a:p>
                      <a:r>
                        <a:rPr lang="en-US" sz="1400" dirty="0" smtClean="0"/>
                        <a:t>Respond to all customer questions or problems</a:t>
                      </a:r>
                    </a:p>
                    <a:p>
                      <a:endParaRPr lang="en-US" sz="1400" dirty="0" smtClean="0"/>
                    </a:p>
                    <a:p>
                      <a:r>
                        <a:rPr lang="en-US" sz="1400" dirty="0" smtClean="0"/>
                        <a:t>Provide initial diagnosis</a:t>
                      </a:r>
                      <a:r>
                        <a:rPr lang="en-US" sz="1400" baseline="0" dirty="0" smtClean="0"/>
                        <a:t> or solution to all customers within 1 hour of call</a:t>
                      </a:r>
                      <a:endParaRPr lang="en-US" sz="1400" dirty="0"/>
                    </a:p>
                  </a:txBody>
                  <a:tcPr/>
                </a:tc>
                <a:tc>
                  <a:txBody>
                    <a:bodyPr/>
                    <a:lstStyle/>
                    <a:p>
                      <a:r>
                        <a:rPr lang="en-US" sz="1400" dirty="0" smtClean="0"/>
                        <a:t>No variation</a:t>
                      </a:r>
                    </a:p>
                    <a:p>
                      <a:endParaRPr lang="en-US" sz="1400" dirty="0" smtClean="0"/>
                    </a:p>
                    <a:p>
                      <a:endParaRPr lang="en-US" sz="1400" dirty="0" smtClean="0"/>
                    </a:p>
                    <a:p>
                      <a:endParaRPr lang="en-US" sz="1400" dirty="0" smtClean="0"/>
                    </a:p>
                    <a:p>
                      <a:r>
                        <a:rPr lang="en-US" sz="1400" dirty="0" smtClean="0"/>
                        <a:t>Responses</a:t>
                      </a:r>
                      <a:r>
                        <a:rPr lang="en-US" sz="1400" baseline="0" dirty="0" smtClean="0"/>
                        <a:t> to 10% of calls may be delayed by up to 30 minutes</a:t>
                      </a:r>
                      <a:endParaRPr lang="en-US" sz="1400" dirty="0"/>
                    </a:p>
                  </a:txBody>
                  <a:tcPr/>
                </a:tc>
                <a:tc>
                  <a:txBody>
                    <a:bodyPr/>
                    <a:lstStyle/>
                    <a:p>
                      <a:r>
                        <a:rPr lang="en-US" sz="1400" dirty="0" smtClean="0"/>
                        <a:t>Log all calls received, time of help desk response, and type of response provided</a:t>
                      </a:r>
                      <a:endParaRPr lang="en-US" sz="1400" dirty="0"/>
                    </a:p>
                  </a:txBody>
                  <a:tcPr/>
                </a:tc>
              </a:tr>
              <a:tr h="370840">
                <a:tc>
                  <a:txBody>
                    <a:bodyPr/>
                    <a:lstStyle/>
                    <a:p>
                      <a:r>
                        <a:rPr lang="en-US" sz="1400" dirty="0" smtClean="0"/>
                        <a:t>Provide courteous service (PWS 3.3)</a:t>
                      </a:r>
                      <a:endParaRPr lang="en-US" sz="1400" dirty="0"/>
                    </a:p>
                  </a:txBody>
                  <a:tcPr/>
                </a:tc>
                <a:tc>
                  <a:txBody>
                    <a:bodyPr/>
                    <a:lstStyle/>
                    <a:p>
                      <a:r>
                        <a:rPr lang="en-US" sz="1400" dirty="0" smtClean="0"/>
                        <a:t>Customer satisfaction courtesy ratings of 85%</a:t>
                      </a:r>
                      <a:endParaRPr lang="en-US" sz="1400" dirty="0"/>
                    </a:p>
                  </a:txBody>
                  <a:tcPr/>
                </a:tc>
                <a:tc>
                  <a:txBody>
                    <a:bodyPr/>
                    <a:lstStyle/>
                    <a:p>
                      <a:r>
                        <a:rPr lang="en-US" sz="1400" dirty="0" smtClean="0"/>
                        <a:t>Customer satisfaction courtesy rating of 80%</a:t>
                      </a:r>
                      <a:endParaRPr lang="en-US" sz="1400" dirty="0"/>
                    </a:p>
                  </a:txBody>
                  <a:tcPr/>
                </a:tc>
                <a:tc>
                  <a:txBody>
                    <a:bodyPr/>
                    <a:lstStyle/>
                    <a:p>
                      <a:r>
                        <a:rPr lang="en-US" sz="1400" dirty="0" smtClean="0"/>
                        <a:t>Customer feedback forms and annual</a:t>
                      </a:r>
                      <a:r>
                        <a:rPr lang="en-US" sz="1400" baseline="0" dirty="0" smtClean="0"/>
                        <a:t> agency survey</a:t>
                      </a:r>
                      <a:endParaRPr lang="en-US" sz="1400" dirty="0"/>
                    </a:p>
                  </a:txBody>
                  <a:tcPr/>
                </a:tc>
              </a:tr>
              <a:tr h="370840">
                <a:tc>
                  <a:txBody>
                    <a:bodyPr/>
                    <a:lstStyle/>
                    <a:p>
                      <a:r>
                        <a:rPr lang="en-US" dirty="0" smtClean="0"/>
                        <a:t>Incentives /Disincentives</a:t>
                      </a:r>
                      <a:endParaRPr lang="en-US" dirty="0"/>
                    </a:p>
                  </a:txBody>
                  <a:tcPr>
                    <a:solidFill>
                      <a:schemeClr val="accent1"/>
                    </a:solidFill>
                  </a:tcPr>
                </a:tc>
                <a:tc gridSpan="3">
                  <a:txBody>
                    <a:bodyPr/>
                    <a:lstStyle/>
                    <a:p>
                      <a:r>
                        <a:rPr lang="en-US" sz="1200" kern="1200" dirty="0" smtClean="0">
                          <a:solidFill>
                            <a:schemeClr val="dk1"/>
                          </a:solidFill>
                          <a:latin typeface="+mn-lt"/>
                          <a:ea typeface="+mn-ea"/>
                          <a:cs typeface="+mn-cs"/>
                        </a:rPr>
                        <a:t>If AQLs</a:t>
                      </a:r>
                      <a:r>
                        <a:rPr lang="en-US" sz="1200" kern="1200" baseline="0" dirty="0" smtClean="0">
                          <a:solidFill>
                            <a:schemeClr val="dk1"/>
                          </a:solidFill>
                          <a:latin typeface="+mn-lt"/>
                          <a:ea typeface="+mn-ea"/>
                          <a:cs typeface="+mn-cs"/>
                        </a:rPr>
                        <a:t> are met or exceeded on monthly basis for two consecutive months, status meetings reduced to monthly. If not met or exceeded on monthly basis for two consecutive months, status meetings increased to weekly.</a:t>
                      </a:r>
                    </a:p>
                  </a:txBody>
                  <a:tcPr/>
                </a:tc>
                <a:tc hMerge="1">
                  <a:txBody>
                    <a:bodyPr/>
                    <a:lstStyle/>
                    <a:p>
                      <a:endParaRPr lang="en-US" dirty="0"/>
                    </a:p>
                  </a:txBody>
                  <a:tcPr/>
                </a:tc>
                <a:tc hMerge="1">
                  <a:txBody>
                    <a:bodyPr/>
                    <a:lstStyle/>
                    <a:p>
                      <a:endParaRPr lang="en-US" dirty="0"/>
                    </a:p>
                  </a:txBody>
                  <a:tcPr/>
                </a:tc>
              </a:tr>
            </a:tbl>
          </a:graphicData>
        </a:graphic>
      </p:graphicFrame>
      <p:sp>
        <p:nvSpPr>
          <p:cNvPr id="8" name="Rounded Rectangular Callout 7"/>
          <p:cNvSpPr/>
          <p:nvPr/>
        </p:nvSpPr>
        <p:spPr bwMode="auto">
          <a:xfrm>
            <a:off x="4267200" y="3278886"/>
            <a:ext cx="1876425" cy="1219708"/>
          </a:xfrm>
          <a:prstGeom prst="wedgeRoundRectCallout">
            <a:avLst>
              <a:gd name="adj1" fmla="val -10514"/>
              <a:gd name="adj2" fmla="val -154468"/>
              <a:gd name="adj3" fmla="val 16667"/>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Avoid</a:t>
            </a:r>
            <a:r>
              <a:rPr kumimoji="0" lang="en-US" sz="1800" b="0" i="0" u="none" strike="noStrike" cap="none" normalizeH="0" dirty="0" smtClean="0">
                <a:ln>
                  <a:noFill/>
                </a:ln>
                <a:solidFill>
                  <a:schemeClr val="tx1"/>
                </a:solidFill>
                <a:effectLst/>
                <a:latin typeface="Arial" charset="0"/>
              </a:rPr>
              <a:t> 100% compliance</a:t>
            </a:r>
            <a:endParaRPr kumimoji="0" lang="en-US" sz="1800" b="0" i="0" u="none" strike="noStrike" cap="none" normalizeH="0" baseline="0" dirty="0" smtClean="0">
              <a:ln>
                <a:noFill/>
              </a:ln>
              <a:solidFill>
                <a:schemeClr val="tx1"/>
              </a:solidFill>
              <a:effectLst/>
              <a:latin typeface="Arial" charset="0"/>
            </a:endParaRPr>
          </a:p>
        </p:txBody>
      </p:sp>
      <p:sp>
        <p:nvSpPr>
          <p:cNvPr id="9" name="Rounded Rectangular Callout 8"/>
          <p:cNvSpPr/>
          <p:nvPr/>
        </p:nvSpPr>
        <p:spPr bwMode="auto">
          <a:xfrm>
            <a:off x="204787" y="1828800"/>
            <a:ext cx="1876425" cy="3505200"/>
          </a:xfrm>
          <a:prstGeom prst="wedgeRoundRectCallout">
            <a:avLst>
              <a:gd name="adj1" fmla="val 99561"/>
              <a:gd name="adj2" fmla="val -40372"/>
              <a:gd name="adj3" fmla="val 16667"/>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eaLnBrk="1" hangingPunct="1"/>
            <a:r>
              <a:rPr lang="en-US" dirty="0">
                <a:latin typeface="Arial" charset="0"/>
              </a:rPr>
              <a:t>Target level of performance required (cost, quality and timeliness)</a:t>
            </a:r>
          </a:p>
          <a:p>
            <a:pPr eaLnBrk="1" hangingPunct="1"/>
            <a:endParaRPr lang="en-US" dirty="0">
              <a:latin typeface="Arial" charset="0"/>
            </a:endParaRPr>
          </a:p>
          <a:p>
            <a:pPr eaLnBrk="1" hangingPunct="1"/>
            <a:r>
              <a:rPr lang="en-US" dirty="0">
                <a:latin typeface="Arial" charset="0"/>
              </a:rPr>
              <a:t>Reflect actual mission needs</a:t>
            </a:r>
          </a:p>
          <a:p>
            <a:pPr eaLnBrk="1" hangingPunct="1"/>
            <a:endParaRPr lang="en-US" dirty="0">
              <a:latin typeface="Arial" charset="0"/>
            </a:endParaRPr>
          </a:p>
          <a:p>
            <a:pPr eaLnBrk="1" hangingPunct="1"/>
            <a:r>
              <a:rPr lang="en-US" dirty="0">
                <a:latin typeface="Arial" charset="0"/>
              </a:rPr>
              <a:t>Tangible, measurable, meaningful</a:t>
            </a:r>
          </a:p>
        </p:txBody>
      </p:sp>
      <p:sp>
        <p:nvSpPr>
          <p:cNvPr id="10" name="Rounded Rectangular Callout 9"/>
          <p:cNvSpPr/>
          <p:nvPr/>
        </p:nvSpPr>
        <p:spPr bwMode="auto">
          <a:xfrm>
            <a:off x="6886575" y="3124200"/>
            <a:ext cx="1876425" cy="1219708"/>
          </a:xfrm>
          <a:prstGeom prst="wedgeRoundRectCallout">
            <a:avLst>
              <a:gd name="adj1" fmla="val -35166"/>
              <a:gd name="adj2" fmla="val -122716"/>
              <a:gd name="adj3" fmla="val 16667"/>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Address what, who, how, and when</a:t>
            </a:r>
          </a:p>
        </p:txBody>
      </p:sp>
      <p:sp>
        <p:nvSpPr>
          <p:cNvPr id="11" name="Rounded Rectangular Callout 10"/>
          <p:cNvSpPr/>
          <p:nvPr/>
        </p:nvSpPr>
        <p:spPr bwMode="auto">
          <a:xfrm>
            <a:off x="3657600" y="4803393"/>
            <a:ext cx="4724400" cy="1445515"/>
          </a:xfrm>
          <a:prstGeom prst="wedgeRoundRectCallout">
            <a:avLst>
              <a:gd name="adj1" fmla="val -74673"/>
              <a:gd name="adj2" fmla="val 45717"/>
              <a:gd name="adj3" fmla="val 16667"/>
            </a:avLst>
          </a:prstGeom>
          <a:solidFill>
            <a:schemeClr val="accent3"/>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Intended to motivate</a:t>
            </a:r>
            <a:r>
              <a:rPr kumimoji="0" lang="en-US" sz="1800" b="0" i="0" u="none" strike="noStrike" cap="none" normalizeH="0" dirty="0" smtClean="0">
                <a:ln>
                  <a:noFill/>
                </a:ln>
                <a:solidFill>
                  <a:schemeClr val="tx1"/>
                </a:solidFill>
                <a:effectLst/>
                <a:latin typeface="Arial" charset="0"/>
              </a:rPr>
              <a:t> contractor</a:t>
            </a:r>
          </a:p>
          <a:p>
            <a:pPr marL="0" marR="0" indent="0" algn="l" defTabSz="914400" rtl="0" eaLnBrk="1" fontAlgn="base" latinLnBrk="0" hangingPunct="1">
              <a:lnSpc>
                <a:spcPct val="100000"/>
              </a:lnSpc>
              <a:spcBef>
                <a:spcPct val="0"/>
              </a:spcBef>
              <a:spcAft>
                <a:spcPct val="0"/>
              </a:spcAft>
              <a:buClrTx/>
              <a:buSzTx/>
              <a:buFontTx/>
              <a:buNone/>
              <a:tabLst/>
            </a:pPr>
            <a:r>
              <a:rPr lang="en-US" baseline="0" dirty="0" smtClean="0">
                <a:latin typeface="Arial" charset="0"/>
              </a:rPr>
              <a:t>Can</a:t>
            </a:r>
            <a:r>
              <a:rPr lang="en-US" dirty="0" smtClean="0">
                <a:latin typeface="Arial" charset="0"/>
              </a:rPr>
              <a:t> be financial or </a:t>
            </a:r>
            <a:r>
              <a:rPr lang="en-US" b="1" dirty="0" smtClean="0">
                <a:latin typeface="Arial" charset="0"/>
              </a:rPr>
              <a:t>non-financial</a:t>
            </a:r>
          </a:p>
          <a:p>
            <a:pPr marL="0" marR="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charset="0"/>
              </a:rPr>
              <a:t>Can </a:t>
            </a:r>
            <a:r>
              <a:rPr kumimoji="0" lang="en-US" sz="1800" b="0" i="0" u="none" strike="noStrike" cap="none" normalizeH="0" dirty="0" smtClean="0">
                <a:ln>
                  <a:noFill/>
                </a:ln>
                <a:solidFill>
                  <a:schemeClr val="tx1"/>
                </a:solidFill>
                <a:effectLst/>
                <a:latin typeface="Arial" charset="0"/>
              </a:rPr>
              <a:t>aggregate as shown here (rather than one for each performance standard)</a:t>
            </a:r>
          </a:p>
          <a:p>
            <a:pPr marL="0" marR="0" indent="0" algn="l" defTabSz="914400" rtl="0" eaLnBrk="1" fontAlgn="base" latinLnBrk="0" hangingPunct="1">
              <a:lnSpc>
                <a:spcPct val="100000"/>
              </a:lnSpc>
              <a:spcBef>
                <a:spcPct val="0"/>
              </a:spcBef>
              <a:spcAft>
                <a:spcPct val="0"/>
              </a:spcAft>
              <a:buClrTx/>
              <a:buSzTx/>
              <a:buFontTx/>
              <a:buNone/>
              <a:tabLst/>
            </a:pPr>
            <a:r>
              <a:rPr lang="en-US" baseline="0" dirty="0" smtClean="0">
                <a:latin typeface="Arial" charset="0"/>
              </a:rPr>
              <a:t>Past performance always included</a:t>
            </a:r>
            <a:endParaRPr kumimoji="0" lang="en-US" sz="1800" b="0" i="0" u="none" strike="noStrike" cap="none" normalizeH="0" baseline="0" dirty="0" smtClean="0">
              <a:ln>
                <a:noFill/>
              </a:ln>
              <a:solidFill>
                <a:schemeClr val="tx1"/>
              </a:solidFill>
              <a:effectLst/>
              <a:latin typeface="Arial" charset="0"/>
            </a:endParaRPr>
          </a:p>
        </p:txBody>
      </p:sp>
    </p:spTree>
    <p:extLst>
      <p:ext uri="{BB962C8B-B14F-4D97-AF65-F5344CB8AC3E}">
        <p14:creationId xmlns:p14="http://schemas.microsoft.com/office/powerpoint/2010/main" val="42086215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Quality Assurance Surveillance Plan (QASP)</a:t>
            </a:r>
            <a:endParaRPr lang="en-US" sz="3600" dirty="0"/>
          </a:p>
        </p:txBody>
      </p:sp>
      <p:sp>
        <p:nvSpPr>
          <p:cNvPr id="3" name="Content Placeholder 2"/>
          <p:cNvSpPr>
            <a:spLocks noGrp="1"/>
          </p:cNvSpPr>
          <p:nvPr>
            <p:ph idx="1"/>
          </p:nvPr>
        </p:nvSpPr>
        <p:spPr/>
        <p:txBody>
          <a:bodyPr/>
          <a:lstStyle/>
          <a:p>
            <a:r>
              <a:rPr lang="en-US" dirty="0" smtClean="0"/>
              <a:t>Documents the method COR will use to monitor contractor performance</a:t>
            </a:r>
          </a:p>
          <a:p>
            <a:r>
              <a:rPr lang="en-US" dirty="0" smtClean="0"/>
              <a:t>Narrative document that includes the PRS with additional components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697291221"/>
              </p:ext>
            </p:extLst>
          </p:nvPr>
        </p:nvGraphicFramePr>
        <p:xfrm>
          <a:off x="529032" y="4495800"/>
          <a:ext cx="8085938" cy="1686560"/>
        </p:xfrm>
        <a:graphic>
          <a:graphicData uri="http://schemas.openxmlformats.org/drawingml/2006/table">
            <a:tbl>
              <a:tblPr firstRow="1" bandRow="1">
                <a:tableStyleId>{5C22544A-7EE6-4342-B048-85BDC9FD1C3A}</a:tableStyleId>
              </a:tblPr>
              <a:tblGrid>
                <a:gridCol w="1190201"/>
                <a:gridCol w="1190201"/>
                <a:gridCol w="1190201"/>
                <a:gridCol w="1190201"/>
                <a:gridCol w="1190201"/>
                <a:gridCol w="1190201"/>
                <a:gridCol w="944732"/>
              </a:tblGrid>
              <a:tr h="370840">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smtClean="0">
                          <a:solidFill>
                            <a:schemeClr val="tx1"/>
                          </a:solidFill>
                        </a:rPr>
                        <a:t>Performance</a:t>
                      </a:r>
                    </a:p>
                  </a:txBody>
                  <a:tcPr/>
                </a:tc>
                <a:tc hMerge="1">
                  <a:txBody>
                    <a:bodyPr/>
                    <a:lstStyle/>
                    <a:p>
                      <a:pPr algn="ctr"/>
                      <a:endParaRPr lang="en-US" b="1" dirty="0">
                        <a:solidFill>
                          <a:schemeClr val="tx1"/>
                        </a:solidFill>
                      </a:endParaRPr>
                    </a:p>
                  </a:txBody>
                  <a:tcPr/>
                </a:tc>
                <a:tc hMerge="1">
                  <a:txBody>
                    <a:bodyPr/>
                    <a:lstStyle/>
                    <a:p>
                      <a:pPr algn="ctr"/>
                      <a:endParaRPr lang="en-US" b="1" dirty="0">
                        <a:solidFill>
                          <a:schemeClr val="tx1"/>
                        </a:solidFill>
                      </a:endParaRPr>
                    </a:p>
                  </a:txBody>
                  <a:tcPr/>
                </a:tc>
                <a:tc hMerge="1">
                  <a:txBody>
                    <a:bodyPr/>
                    <a:lstStyle/>
                    <a:p>
                      <a:pPr algn="ctr"/>
                      <a:endParaRPr lang="en-US" b="1" dirty="0">
                        <a:solidFill>
                          <a:schemeClr val="tx1"/>
                        </a:solidFill>
                      </a:endParaRPr>
                    </a:p>
                  </a:txBody>
                  <a:tcPr/>
                </a:tc>
                <a:tc gridSpan="3">
                  <a:txBody>
                    <a:bodyPr/>
                    <a:lstStyle/>
                    <a:p>
                      <a:pPr algn="ctr"/>
                      <a:r>
                        <a:rPr lang="en-US" b="1" dirty="0" smtClean="0">
                          <a:solidFill>
                            <a:schemeClr val="bg1"/>
                          </a:solidFill>
                        </a:rPr>
                        <a:t>Inspection</a:t>
                      </a:r>
                      <a:endParaRPr lang="en-US" b="1" dirty="0">
                        <a:solidFill>
                          <a:schemeClr val="bg1"/>
                        </a:solidFill>
                      </a:endParaRPr>
                    </a:p>
                  </a:txBody>
                  <a:tcPr>
                    <a:solidFill>
                      <a:schemeClr val="accent1">
                        <a:lumMod val="50000"/>
                      </a:schemeClr>
                    </a:solidFill>
                  </a:tcPr>
                </a:tc>
                <a:tc hMerge="1">
                  <a:txBody>
                    <a:bodyPr/>
                    <a:lstStyle/>
                    <a:p>
                      <a:endParaRPr lang="en-US" dirty="0"/>
                    </a:p>
                  </a:txBody>
                  <a:tcPr/>
                </a:tc>
                <a:tc hMerge="1">
                  <a:txBody>
                    <a:bodyPr/>
                    <a:lstStyle/>
                    <a:p>
                      <a:endParaRPr lang="en-US" dirty="0"/>
                    </a:p>
                  </a:txBody>
                  <a:tcPr/>
                </a:tc>
              </a:tr>
              <a:tr h="370840">
                <a:tc>
                  <a:txBody>
                    <a:bodyPr/>
                    <a:lstStyle/>
                    <a:p>
                      <a:r>
                        <a:rPr lang="en-US" sz="1400" dirty="0" smtClean="0"/>
                        <a:t>Tasks</a:t>
                      </a:r>
                      <a:endParaRPr lang="en-US" sz="1400"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Perf. </a:t>
                      </a:r>
                      <a:r>
                        <a:rPr lang="en-US" sz="1400" dirty="0" err="1" smtClean="0"/>
                        <a:t>Std</a:t>
                      </a:r>
                      <a:endParaRPr lang="en-US" sz="1400" dirty="0" smtClean="0"/>
                    </a:p>
                    <a:p>
                      <a:endParaRPr lang="en-US" sz="1400"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AQL/ Deviation</a:t>
                      </a:r>
                    </a:p>
                  </a:txBody>
                  <a:tcPr>
                    <a:solidFill>
                      <a:schemeClr val="accent1"/>
                    </a:solidFill>
                  </a:tcPr>
                </a:tc>
                <a:tc>
                  <a:txBody>
                    <a:bodyPr/>
                    <a:lstStyle/>
                    <a:p>
                      <a:r>
                        <a:rPr lang="en-US" sz="1400" dirty="0" smtClean="0"/>
                        <a:t>Incentive</a:t>
                      </a:r>
                      <a:endParaRPr lang="en-US" sz="1400" dirty="0"/>
                    </a:p>
                  </a:txBody>
                  <a:tcPr>
                    <a:solidFill>
                      <a:schemeClr val="accent1"/>
                    </a:solidFill>
                  </a:tcPr>
                </a:tc>
                <a:tc>
                  <a:txBody>
                    <a:bodyPr/>
                    <a:lstStyle/>
                    <a:p>
                      <a:r>
                        <a:rPr lang="en-US" sz="1400" dirty="0" smtClean="0"/>
                        <a:t>Inspection Method</a:t>
                      </a:r>
                      <a:endParaRPr lang="en-US" sz="1400" dirty="0"/>
                    </a:p>
                  </a:txBody>
                  <a:tcPr>
                    <a:solidFill>
                      <a:schemeClr val="accent1"/>
                    </a:solidFill>
                  </a:tcPr>
                </a:tc>
                <a:tc>
                  <a:txBody>
                    <a:bodyPr/>
                    <a:lstStyle/>
                    <a:p>
                      <a:r>
                        <a:rPr lang="en-US" sz="1400" dirty="0" smtClean="0">
                          <a:solidFill>
                            <a:schemeClr val="bg1"/>
                          </a:solidFill>
                        </a:rPr>
                        <a:t>Inspector and Inspection Date</a:t>
                      </a:r>
                      <a:endParaRPr lang="en-US" sz="1400" dirty="0">
                        <a:solidFill>
                          <a:schemeClr val="bg1"/>
                        </a:solidFill>
                      </a:endParaRPr>
                    </a:p>
                  </a:txBody>
                  <a:tcPr>
                    <a:solidFill>
                      <a:schemeClr val="accent1">
                        <a:lumMod val="50000"/>
                      </a:schemeClr>
                    </a:solidFill>
                  </a:tcPr>
                </a:tc>
                <a:tc>
                  <a:txBody>
                    <a:bodyPr/>
                    <a:lstStyle/>
                    <a:p>
                      <a:r>
                        <a:rPr lang="en-US" sz="1400" dirty="0" smtClean="0">
                          <a:solidFill>
                            <a:schemeClr val="bg1"/>
                          </a:solidFill>
                        </a:rPr>
                        <a:t>Perf. relative to AQL</a:t>
                      </a:r>
                      <a:endParaRPr lang="en-US" sz="1400" dirty="0">
                        <a:solidFill>
                          <a:schemeClr val="bg1"/>
                        </a:solidFill>
                      </a:endParaRPr>
                    </a:p>
                  </a:txBody>
                  <a:tcPr>
                    <a:solidFill>
                      <a:schemeClr val="accent1">
                        <a:lumMod val="50000"/>
                      </a:schemeClr>
                    </a:solidFill>
                  </a:tcPr>
                </a:tc>
              </a:tr>
              <a:tr h="370840">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6" name="Left Brace 5"/>
          <p:cNvSpPr/>
          <p:nvPr/>
        </p:nvSpPr>
        <p:spPr bwMode="auto">
          <a:xfrm rot="5400000">
            <a:off x="2664815" y="1940917"/>
            <a:ext cx="381000" cy="4652569"/>
          </a:xfrm>
          <a:prstGeom prst="leftBrace">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7" name="Left Brace 6"/>
          <p:cNvSpPr/>
          <p:nvPr/>
        </p:nvSpPr>
        <p:spPr bwMode="auto">
          <a:xfrm rot="5400000">
            <a:off x="6783983" y="2626718"/>
            <a:ext cx="381000" cy="3280968"/>
          </a:xfrm>
          <a:prstGeom prst="leftBrace">
            <a:avLst/>
          </a:prstGeom>
          <a:no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8" name="Rectangle 7"/>
          <p:cNvSpPr/>
          <p:nvPr/>
        </p:nvSpPr>
        <p:spPr bwMode="auto">
          <a:xfrm>
            <a:off x="1931985" y="3644843"/>
            <a:ext cx="1846659" cy="27699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spAutoFit/>
          </a:bodyPr>
          <a:lstStyle/>
          <a:p>
            <a:pPr marR="0" indent="0" algn="ctr" eaLnBrk="1" fontAlgn="base" hangingPunct="1">
              <a:lnSpc>
                <a:spcPct val="100000"/>
              </a:lnSpc>
              <a:spcBef>
                <a:spcPct val="0"/>
              </a:spcBef>
              <a:spcAft>
                <a:spcPct val="0"/>
              </a:spcAft>
              <a:buClrTx/>
              <a:buSzTx/>
              <a:buFontTx/>
              <a:buNone/>
              <a:tabLst/>
            </a:pPr>
            <a:r>
              <a:rPr lang="en-US" b="1" dirty="0">
                <a:latin typeface="+mn-lt"/>
              </a:rPr>
              <a:t>PRS Components</a:t>
            </a:r>
          </a:p>
        </p:txBody>
      </p:sp>
      <p:sp>
        <p:nvSpPr>
          <p:cNvPr id="9" name="Rectangle 8"/>
          <p:cNvSpPr/>
          <p:nvPr/>
        </p:nvSpPr>
        <p:spPr bwMode="auto">
          <a:xfrm>
            <a:off x="5695286" y="3639023"/>
            <a:ext cx="2558394" cy="276999"/>
          </a:xfrm>
          <a:prstGeom prst="rect">
            <a:avLst/>
          </a:prstGeom>
          <a:solidFill>
            <a:schemeClr val="accent1">
              <a:lumMod val="50000"/>
            </a:schemeClr>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spAutoFit/>
          </a:bodyPr>
          <a:lstStyle/>
          <a:p>
            <a:pPr marR="0" indent="0" algn="ctr" eaLnBrk="1" fontAlgn="base" hangingPunct="1">
              <a:lnSpc>
                <a:spcPct val="100000"/>
              </a:lnSpc>
              <a:spcBef>
                <a:spcPct val="0"/>
              </a:spcBef>
              <a:spcAft>
                <a:spcPct val="0"/>
              </a:spcAft>
              <a:buClrTx/>
              <a:buSzTx/>
              <a:buFontTx/>
              <a:buNone/>
              <a:tabLst/>
            </a:pPr>
            <a:r>
              <a:rPr lang="en-US" b="1" dirty="0">
                <a:solidFill>
                  <a:schemeClr val="bg1"/>
                </a:solidFill>
                <a:latin typeface="+mn-lt"/>
              </a:rPr>
              <a:t>Additional Components</a:t>
            </a:r>
          </a:p>
        </p:txBody>
      </p:sp>
    </p:spTree>
    <p:extLst>
      <p:ext uri="{BB962C8B-B14F-4D97-AF65-F5344CB8AC3E}">
        <p14:creationId xmlns:p14="http://schemas.microsoft.com/office/powerpoint/2010/main" val="265086592"/>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QASP Contents</a:t>
            </a:r>
            <a:endParaRPr lang="en-US" dirty="0"/>
          </a:p>
        </p:txBody>
      </p:sp>
      <p:sp>
        <p:nvSpPr>
          <p:cNvPr id="3" name="Content Placeholder 2"/>
          <p:cNvSpPr>
            <a:spLocks noGrp="1"/>
          </p:cNvSpPr>
          <p:nvPr>
            <p:ph idx="1"/>
          </p:nvPr>
        </p:nvSpPr>
        <p:spPr/>
        <p:txBody>
          <a:bodyPr>
            <a:normAutofit fontScale="70000" lnSpcReduction="20000"/>
          </a:bodyPr>
          <a:lstStyle/>
          <a:p>
            <a:r>
              <a:rPr lang="en-US" sz="3400" dirty="0" smtClean="0"/>
              <a:t>Purpose </a:t>
            </a:r>
            <a:endParaRPr lang="en-US" sz="3400" dirty="0"/>
          </a:p>
          <a:p>
            <a:r>
              <a:rPr lang="en-US" sz="3400" dirty="0" smtClean="0"/>
              <a:t>Roles </a:t>
            </a:r>
            <a:r>
              <a:rPr lang="en-US" sz="3400" dirty="0"/>
              <a:t>and Responsibilities </a:t>
            </a:r>
          </a:p>
          <a:p>
            <a:r>
              <a:rPr lang="en-US" sz="3400" dirty="0" smtClean="0"/>
              <a:t>Performance </a:t>
            </a:r>
            <a:r>
              <a:rPr lang="en-US" sz="3400" dirty="0"/>
              <a:t>Requirements and Assessments </a:t>
            </a:r>
          </a:p>
          <a:p>
            <a:r>
              <a:rPr lang="en-US" sz="3400" dirty="0" smtClean="0"/>
              <a:t>Objective</a:t>
            </a:r>
            <a:r>
              <a:rPr lang="en-US" sz="3400" dirty="0"/>
              <a:t>, Standard, AQL, Assessment Methodology </a:t>
            </a:r>
          </a:p>
          <a:p>
            <a:r>
              <a:rPr lang="en-US" sz="3400" dirty="0" smtClean="0"/>
              <a:t>Assessment </a:t>
            </a:r>
            <a:r>
              <a:rPr lang="en-US" sz="3400" dirty="0"/>
              <a:t>Rating Structure </a:t>
            </a:r>
            <a:r>
              <a:rPr lang="en-US" sz="3400" dirty="0" smtClean="0"/>
              <a:t>Outline </a:t>
            </a:r>
            <a:endParaRPr lang="en-US" sz="3400" dirty="0"/>
          </a:p>
          <a:p>
            <a:r>
              <a:rPr lang="en-US" sz="3400" dirty="0" smtClean="0"/>
              <a:t>Performance Reporting to Leadership and Frequency </a:t>
            </a:r>
            <a:endParaRPr lang="en-US" sz="3400" dirty="0"/>
          </a:p>
          <a:p>
            <a:r>
              <a:rPr lang="en-US" sz="3400" dirty="0" smtClean="0"/>
              <a:t>Metrics </a:t>
            </a:r>
            <a:endParaRPr lang="en-US" sz="3400" dirty="0"/>
          </a:p>
          <a:p>
            <a:r>
              <a:rPr lang="en-US" sz="3400" dirty="0" smtClean="0"/>
              <a:t>Remedies </a:t>
            </a:r>
            <a:r>
              <a:rPr lang="en-US" sz="3400" dirty="0"/>
              <a:t>used and impacts </a:t>
            </a:r>
          </a:p>
          <a:p>
            <a:r>
              <a:rPr lang="en-US" sz="3400" dirty="0" smtClean="0"/>
              <a:t>CPARS </a:t>
            </a:r>
            <a:r>
              <a:rPr lang="en-US" sz="3400" dirty="0"/>
              <a:t>Report </a:t>
            </a:r>
          </a:p>
          <a:p>
            <a:r>
              <a:rPr lang="en-US" sz="3400" dirty="0" smtClean="0"/>
              <a:t>Attachments</a:t>
            </a:r>
            <a:r>
              <a:rPr lang="en-US" sz="3400" dirty="0"/>
              <a:t>: </a:t>
            </a:r>
          </a:p>
          <a:p>
            <a:pPr lvl="1"/>
            <a:r>
              <a:rPr lang="en-US" sz="3400" dirty="0" smtClean="0"/>
              <a:t>Sample </a:t>
            </a:r>
            <a:r>
              <a:rPr lang="en-US" sz="3400" dirty="0"/>
              <a:t>Contract Deficiency Report </a:t>
            </a:r>
          </a:p>
          <a:p>
            <a:pPr lvl="1"/>
            <a:r>
              <a:rPr lang="en-US" sz="3400" dirty="0" smtClean="0"/>
              <a:t>Sample </a:t>
            </a:r>
            <a:r>
              <a:rPr lang="en-US" sz="3400" dirty="0"/>
              <a:t>Performance Report Structure </a:t>
            </a:r>
          </a:p>
          <a:p>
            <a:endParaRPr lang="en-US" dirty="0"/>
          </a:p>
        </p:txBody>
      </p:sp>
    </p:spTree>
    <p:extLst>
      <p:ext uri="{BB962C8B-B14F-4D97-AF65-F5344CB8AC3E}">
        <p14:creationId xmlns:p14="http://schemas.microsoft.com/office/powerpoint/2010/main" val="3257351786"/>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PWS, PRS, &amp; QASP Tips</a:t>
            </a:r>
            <a:endParaRPr lang="en-US" dirty="0"/>
          </a:p>
        </p:txBody>
      </p:sp>
      <p:sp>
        <p:nvSpPr>
          <p:cNvPr id="3" name="Content Placeholder 2"/>
          <p:cNvSpPr>
            <a:spLocks noGrp="1"/>
          </p:cNvSpPr>
          <p:nvPr>
            <p:ph idx="1"/>
          </p:nvPr>
        </p:nvSpPr>
        <p:spPr/>
        <p:txBody>
          <a:bodyPr>
            <a:normAutofit/>
          </a:bodyPr>
          <a:lstStyle/>
          <a:p>
            <a:r>
              <a:rPr lang="en-US" dirty="0" smtClean="0"/>
              <a:t>Be clear, concise, and logical</a:t>
            </a:r>
          </a:p>
          <a:p>
            <a:r>
              <a:rPr lang="en-US" dirty="0" smtClean="0"/>
              <a:t>Keep sentences short and simple</a:t>
            </a:r>
          </a:p>
          <a:p>
            <a:r>
              <a:rPr lang="en-US" dirty="0" smtClean="0"/>
              <a:t>Avoid jargon</a:t>
            </a:r>
          </a:p>
          <a:p>
            <a:r>
              <a:rPr lang="en-US" dirty="0" smtClean="0"/>
              <a:t>Use active voice</a:t>
            </a:r>
          </a:p>
          <a:p>
            <a:r>
              <a:rPr lang="en-US" dirty="0" smtClean="0"/>
              <a:t>Define acronyms the first time used</a:t>
            </a:r>
          </a:p>
          <a:p>
            <a:r>
              <a:rPr lang="en-US" dirty="0" smtClean="0"/>
              <a:t>Use </a:t>
            </a:r>
            <a:r>
              <a:rPr lang="en-US" i="1" dirty="0" smtClean="0"/>
              <a:t>will/must</a:t>
            </a:r>
            <a:r>
              <a:rPr lang="en-US" dirty="0" smtClean="0"/>
              <a:t> instead of </a:t>
            </a:r>
            <a:r>
              <a:rPr lang="en-US" i="1" dirty="0" smtClean="0"/>
              <a:t>shall/may</a:t>
            </a:r>
          </a:p>
        </p:txBody>
      </p:sp>
    </p:spTree>
    <p:extLst>
      <p:ext uri="{BB962C8B-B14F-4D97-AF65-F5344CB8AC3E}">
        <p14:creationId xmlns:p14="http://schemas.microsoft.com/office/powerpoint/2010/main" val="2496539048"/>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PWS, PRS, &amp; QASP Tips</a:t>
            </a:r>
            <a:endParaRPr lang="en-US" dirty="0"/>
          </a:p>
        </p:txBody>
      </p:sp>
      <p:sp>
        <p:nvSpPr>
          <p:cNvPr id="3" name="Content Placeholder 2"/>
          <p:cNvSpPr>
            <a:spLocks noGrp="1"/>
          </p:cNvSpPr>
          <p:nvPr>
            <p:ph idx="1"/>
          </p:nvPr>
        </p:nvSpPr>
        <p:spPr/>
        <p:txBody>
          <a:bodyPr/>
          <a:lstStyle/>
          <a:p>
            <a:r>
              <a:rPr lang="en-US" dirty="0"/>
              <a:t>Do not use </a:t>
            </a:r>
            <a:r>
              <a:rPr lang="en-US" i="1" dirty="0" smtClean="0"/>
              <a:t>and/or</a:t>
            </a:r>
          </a:p>
          <a:p>
            <a:pPr lvl="1"/>
            <a:r>
              <a:rPr lang="en-US" dirty="0" smtClean="0"/>
              <a:t>Meaningless phrase</a:t>
            </a:r>
            <a:endParaRPr lang="en-US" dirty="0"/>
          </a:p>
          <a:p>
            <a:r>
              <a:rPr lang="en-US" dirty="0"/>
              <a:t>Avoid the use of </a:t>
            </a:r>
            <a:r>
              <a:rPr lang="en-US" i="1" dirty="0"/>
              <a:t>etc</a:t>
            </a:r>
            <a:r>
              <a:rPr lang="en-US" i="1" dirty="0" smtClean="0"/>
              <a:t>.</a:t>
            </a:r>
          </a:p>
          <a:p>
            <a:pPr lvl="1"/>
            <a:r>
              <a:rPr lang="en-US" dirty="0" smtClean="0"/>
              <a:t>Assumes the reader knows what could be missing in list</a:t>
            </a:r>
            <a:endParaRPr lang="en-US" dirty="0"/>
          </a:p>
          <a:p>
            <a:r>
              <a:rPr lang="en-US" dirty="0"/>
              <a:t>Do not use catch-all/open-ended </a:t>
            </a:r>
            <a:r>
              <a:rPr lang="en-US" dirty="0" smtClean="0"/>
              <a:t>phrases</a:t>
            </a:r>
          </a:p>
          <a:p>
            <a:pPr lvl="1"/>
            <a:r>
              <a:rPr lang="en-US" dirty="0" smtClean="0"/>
              <a:t>E.g., “industry standard,” “as directed”</a:t>
            </a:r>
          </a:p>
          <a:p>
            <a:pPr lvl="1"/>
            <a:r>
              <a:rPr lang="en-US" dirty="0" smtClean="0"/>
              <a:t>Vague</a:t>
            </a:r>
          </a:p>
          <a:p>
            <a:pPr lvl="1"/>
            <a:r>
              <a:rPr lang="en-US" dirty="0" smtClean="0"/>
              <a:t>Open to interpretation</a:t>
            </a:r>
            <a:endParaRPr lang="en-US" dirty="0"/>
          </a:p>
          <a:p>
            <a:endParaRPr lang="en-US" dirty="0"/>
          </a:p>
        </p:txBody>
      </p:sp>
    </p:spTree>
    <p:extLst>
      <p:ext uri="{BB962C8B-B14F-4D97-AF65-F5344CB8AC3E}">
        <p14:creationId xmlns:p14="http://schemas.microsoft.com/office/powerpoint/2010/main" val="34467536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We Are</a:t>
            </a:r>
            <a:endParaRPr lang="en-US" dirty="0"/>
          </a:p>
        </p:txBody>
      </p:sp>
      <p:grpSp>
        <p:nvGrpSpPr>
          <p:cNvPr id="31" name="Group 30"/>
          <p:cNvGrpSpPr/>
          <p:nvPr/>
        </p:nvGrpSpPr>
        <p:grpSpPr>
          <a:xfrm>
            <a:off x="1817507" y="1271726"/>
            <a:ext cx="1204940" cy="843420"/>
            <a:chOff x="3487519" y="2068209"/>
            <a:chExt cx="1204940" cy="843420"/>
          </a:xfrm>
        </p:grpSpPr>
        <p:sp>
          <p:nvSpPr>
            <p:cNvPr id="32" name="Rounded Rectangle 31"/>
            <p:cNvSpPr/>
            <p:nvPr/>
          </p:nvSpPr>
          <p:spPr>
            <a:xfrm>
              <a:off x="3487519" y="2068209"/>
              <a:ext cx="1204940" cy="843420"/>
            </a:xfrm>
            <a:prstGeom prst="roundRect">
              <a:avLst>
                <a:gd name="adj" fmla="val 16670"/>
              </a:avLst>
            </a:prstGeom>
            <a:gradFill flip="none" rotWithShape="1">
              <a:gsLst>
                <a:gs pos="0">
                  <a:srgbClr val="4F81BD"/>
                </a:gs>
                <a:gs pos="100000">
                  <a:srgbClr val="92D050"/>
                </a:gs>
              </a:gsLst>
              <a:lin ang="0" scaled="1"/>
              <a:tileRect/>
            </a:gradFill>
            <a:ln w="25400" cap="flat" cmpd="sng" algn="ctr">
              <a:solidFill>
                <a:sysClr val="window" lastClr="FFFFFF">
                  <a:hueOff val="0"/>
                  <a:satOff val="0"/>
                  <a:lumOff val="0"/>
                  <a:alphaOff val="0"/>
                </a:sysClr>
              </a:solidFill>
              <a:prstDash val="solid"/>
            </a:ln>
            <a:effectLst/>
          </p:spPr>
        </p:sp>
        <p:sp>
          <p:nvSpPr>
            <p:cNvPr id="33" name="Rounded Rectangle 4"/>
            <p:cNvSpPr/>
            <p:nvPr/>
          </p:nvSpPr>
          <p:spPr>
            <a:xfrm>
              <a:off x="3528699" y="2109389"/>
              <a:ext cx="1122581" cy="761061"/>
            </a:xfrm>
            <a:prstGeom prst="rect">
              <a:avLst/>
            </a:prstGeom>
            <a:noFill/>
            <a:ln>
              <a:noFill/>
            </a:ln>
            <a:effectLst/>
          </p:spPr>
          <p:txBody>
            <a:bodyPr spcFirstLastPara="0" vert="horz" wrap="square" lIns="57150" tIns="57150" rIns="57150" bIns="57150" numCol="1" spcCol="1270" anchor="ctr" anchorCtr="0">
              <a:noAutofit/>
            </a:bodyPr>
            <a:lstStyle/>
            <a:p>
              <a:pPr marL="0" marR="0" lvl="0" indent="0" algn="ctr" defTabSz="446753" eaLnBrk="1" fontAlgn="auto" latinLnBrk="0" hangingPunct="1">
                <a:lnSpc>
                  <a:spcPct val="90000"/>
                </a:lnSpc>
                <a:spcBef>
                  <a:spcPts val="0"/>
                </a:spcBef>
                <a:spcAft>
                  <a:spcPct val="35000"/>
                </a:spcAft>
                <a:buClrTx/>
                <a:buSzTx/>
                <a:buFontTx/>
                <a:buNone/>
                <a:tabLst/>
                <a:defRPr/>
              </a:pPr>
              <a:r>
                <a:rPr kumimoji="0" lang="en-US" sz="1000" b="0" i="0" u="none" strike="noStrike" kern="0" cap="none" spc="0" normalizeH="0" baseline="0" noProof="0" dirty="0" smtClean="0">
                  <a:ln>
                    <a:noFill/>
                  </a:ln>
                  <a:solidFill>
                    <a:prstClr val="white"/>
                  </a:solidFill>
                  <a:effectLst/>
                  <a:uLnTx/>
                  <a:uFillTx/>
                  <a:latin typeface="Calibri"/>
                  <a:ea typeface="+mn-ea"/>
                  <a:cs typeface="+mn-cs"/>
                </a:rPr>
                <a:t>Installations and Logistics</a:t>
              </a:r>
            </a:p>
          </p:txBody>
        </p:sp>
      </p:grpSp>
      <p:grpSp>
        <p:nvGrpSpPr>
          <p:cNvPr id="34" name="Group 33"/>
          <p:cNvGrpSpPr/>
          <p:nvPr/>
        </p:nvGrpSpPr>
        <p:grpSpPr>
          <a:xfrm>
            <a:off x="1807882" y="2454740"/>
            <a:ext cx="1204939" cy="843420"/>
            <a:chOff x="3487518" y="3078910"/>
            <a:chExt cx="1204939" cy="843420"/>
          </a:xfrm>
        </p:grpSpPr>
        <p:sp>
          <p:nvSpPr>
            <p:cNvPr id="35" name="Rounded Rectangle 34"/>
            <p:cNvSpPr/>
            <p:nvPr/>
          </p:nvSpPr>
          <p:spPr>
            <a:xfrm>
              <a:off x="3487518" y="3078910"/>
              <a:ext cx="1204939" cy="843420"/>
            </a:xfrm>
            <a:prstGeom prst="roundRect">
              <a:avLst>
                <a:gd name="adj" fmla="val 1667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36" name="Rounded Rectangle 4"/>
            <p:cNvSpPr/>
            <p:nvPr/>
          </p:nvSpPr>
          <p:spPr>
            <a:xfrm>
              <a:off x="3528698" y="3120090"/>
              <a:ext cx="1122580" cy="761061"/>
            </a:xfrm>
            <a:prstGeom prst="rect">
              <a:avLst/>
            </a:prstGeom>
            <a:noFill/>
            <a:ln>
              <a:noFill/>
            </a:ln>
            <a:effectLst/>
          </p:spPr>
          <p:txBody>
            <a:bodyPr spcFirstLastPara="0" vert="horz" wrap="square" lIns="57150" tIns="57150" rIns="57150" bIns="57150" numCol="1" spcCol="1270" anchor="ctr" anchorCtr="0">
              <a:noAutofit/>
            </a:bodyPr>
            <a:lstStyle/>
            <a:p>
              <a:pPr marL="0" marR="0" lvl="0" indent="0" algn="ctr" defTabSz="446753" eaLnBrk="1" fontAlgn="auto" latinLnBrk="0" hangingPunct="1">
                <a:lnSpc>
                  <a:spcPct val="90000"/>
                </a:lnSpc>
                <a:spcBef>
                  <a:spcPts val="0"/>
                </a:spcBef>
                <a:spcAft>
                  <a:spcPct val="35000"/>
                </a:spcAft>
                <a:buClrTx/>
                <a:buSzTx/>
                <a:buFontTx/>
                <a:buNone/>
                <a:tabLst/>
                <a:defRPr/>
              </a:pPr>
              <a:r>
                <a:rPr kumimoji="0" lang="en-US" sz="1000" b="0" i="0" u="none" strike="noStrike" kern="0" cap="none" spc="0" normalizeH="0" baseline="0" noProof="0" dirty="0" smtClean="0">
                  <a:ln>
                    <a:noFill/>
                  </a:ln>
                  <a:solidFill>
                    <a:prstClr val="white"/>
                  </a:solidFill>
                  <a:effectLst/>
                  <a:uLnTx/>
                  <a:uFillTx/>
                  <a:latin typeface="Calibri"/>
                  <a:ea typeface="+mn-ea"/>
                  <a:cs typeface="+mn-cs"/>
                </a:rPr>
                <a:t>Installations and Logistics (Facilities) LF / MCICOM</a:t>
              </a:r>
            </a:p>
          </p:txBody>
        </p:sp>
      </p:grpSp>
      <p:sp>
        <p:nvSpPr>
          <p:cNvPr id="37" name="Rounded Rectangle 36"/>
          <p:cNvSpPr/>
          <p:nvPr/>
        </p:nvSpPr>
        <p:spPr>
          <a:xfrm>
            <a:off x="3429000" y="3733800"/>
            <a:ext cx="3850129" cy="843420"/>
          </a:xfrm>
          <a:prstGeom prst="roundRect">
            <a:avLst>
              <a:gd name="adj" fmla="val 16670"/>
            </a:avLst>
          </a:prstGeom>
          <a:solidFill>
            <a:srgbClr val="4F81BD">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38" name="Rounded Rectangle 4"/>
          <p:cNvSpPr/>
          <p:nvPr/>
        </p:nvSpPr>
        <p:spPr>
          <a:xfrm>
            <a:off x="3560581" y="3774980"/>
            <a:ext cx="3586967" cy="761061"/>
          </a:xfrm>
          <a:prstGeom prst="rect">
            <a:avLst/>
          </a:prstGeom>
          <a:noFill/>
          <a:ln>
            <a:noFill/>
          </a:ln>
          <a:effectLst/>
        </p:spPr>
        <p:txBody>
          <a:bodyPr spcFirstLastPara="0" vert="horz" wrap="square" lIns="57150" tIns="57150" rIns="57150" bIns="57150" numCol="1" spcCol="1270" anchor="ctr" anchorCtr="0">
            <a:noAutofit/>
          </a:bodyPr>
          <a:lstStyle/>
          <a:p>
            <a:pPr marL="0" marR="0" lvl="0" indent="0" algn="ctr" defTabSz="446753" eaLnBrk="1" fontAlgn="auto" latinLnBrk="0" hangingPunct="1">
              <a:lnSpc>
                <a:spcPct val="90000"/>
              </a:lnSpc>
              <a:spcBef>
                <a:spcPts val="0"/>
              </a:spcBef>
              <a:spcAft>
                <a:spcPct val="35000"/>
              </a:spcAft>
              <a:buClrTx/>
              <a:buSzTx/>
              <a:buFontTx/>
              <a:buNone/>
              <a:tabLst/>
              <a:defRPr/>
            </a:pPr>
            <a:r>
              <a:rPr kumimoji="0" lang="en-US" sz="1000" b="0" i="0" u="none" strike="noStrike" kern="0" cap="none" spc="0" normalizeH="0" baseline="0" noProof="0" dirty="0" smtClean="0">
                <a:ln>
                  <a:noFill/>
                </a:ln>
                <a:solidFill>
                  <a:prstClr val="white"/>
                </a:solidFill>
                <a:effectLst/>
                <a:uLnTx/>
                <a:uFillTx/>
                <a:latin typeface="Calibri"/>
                <a:ea typeface="+mn-ea"/>
                <a:cs typeface="+mn-cs"/>
              </a:rPr>
              <a:t>MCICOM Contracts</a:t>
            </a:r>
          </a:p>
        </p:txBody>
      </p:sp>
      <p:sp>
        <p:nvSpPr>
          <p:cNvPr id="40" name="Bent-Up Arrow 39"/>
          <p:cNvSpPr/>
          <p:nvPr/>
        </p:nvSpPr>
        <p:spPr>
          <a:xfrm rot="5400000">
            <a:off x="2269378" y="3183777"/>
            <a:ext cx="1045240" cy="1274006"/>
          </a:xfrm>
          <a:prstGeom prst="bentUpArrow">
            <a:avLst>
              <a:gd name="adj1" fmla="val 12582"/>
              <a:gd name="adj2" fmla="val 18554"/>
              <a:gd name="adj3" fmla="val 25000"/>
            </a:avLst>
          </a:prstGeom>
          <a:solidFill>
            <a:srgbClr val="4F81BD"/>
          </a:solidFill>
          <a:ln w="25400" cap="flat" cmpd="sng" algn="ctr">
            <a:noFill/>
            <a:prstDash val="solid"/>
          </a:ln>
          <a:effectLst/>
        </p:spPr>
        <p:txBody>
          <a:bodyPr lIns="61268" tIns="30635" rIns="61268" bIns="30635"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41" name="Right Arrow 40"/>
          <p:cNvSpPr/>
          <p:nvPr/>
        </p:nvSpPr>
        <p:spPr>
          <a:xfrm rot="5400000">
            <a:off x="5308104" y="3380212"/>
            <a:ext cx="429839" cy="265734"/>
          </a:xfrm>
          <a:prstGeom prst="rightArrow">
            <a:avLst/>
          </a:prstGeom>
          <a:solidFill>
            <a:srgbClr val="00B050"/>
          </a:solidFill>
          <a:ln w="25400" cap="flat" cmpd="sng" algn="ctr">
            <a:noFill/>
            <a:prstDash val="solid"/>
          </a:ln>
          <a:effectLst/>
        </p:spPr>
        <p:txBody>
          <a:bodyPr lIns="61268" tIns="30635" rIns="61268" bIns="30635"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42" name="Bent-Up Arrow 41"/>
          <p:cNvSpPr/>
          <p:nvPr/>
        </p:nvSpPr>
        <p:spPr>
          <a:xfrm rot="5400000">
            <a:off x="4184212" y="2114694"/>
            <a:ext cx="907024" cy="4962830"/>
          </a:xfrm>
          <a:prstGeom prst="bentUpArrow">
            <a:avLst>
              <a:gd name="adj1" fmla="val 14526"/>
              <a:gd name="adj2" fmla="val 5250"/>
              <a:gd name="adj3" fmla="val 0"/>
            </a:avLst>
          </a:prstGeom>
          <a:solidFill>
            <a:srgbClr val="4F81BD"/>
          </a:solidFill>
          <a:ln w="25400" cap="flat" cmpd="sng" algn="ctr">
            <a:noFill/>
            <a:prstDash val="solid"/>
          </a:ln>
          <a:effectLst/>
        </p:spPr>
        <p:txBody>
          <a:bodyPr lIns="61268" tIns="30635" rIns="61268" bIns="30635"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43" name="Down Arrow 42"/>
          <p:cNvSpPr/>
          <p:nvPr/>
        </p:nvSpPr>
        <p:spPr>
          <a:xfrm>
            <a:off x="3560582" y="5049622"/>
            <a:ext cx="284269" cy="734572"/>
          </a:xfrm>
          <a:prstGeom prst="downArrow">
            <a:avLst>
              <a:gd name="adj1" fmla="val 33103"/>
              <a:gd name="adj2" fmla="val 47184"/>
            </a:avLst>
          </a:prstGeom>
          <a:solidFill>
            <a:srgbClr val="4F81BD"/>
          </a:solidFill>
          <a:ln w="25400" cap="flat" cmpd="sng" algn="ctr">
            <a:noFill/>
            <a:prstDash val="solid"/>
          </a:ln>
          <a:effectLst/>
        </p:spPr>
        <p:txBody>
          <a:bodyPr lIns="68635" tIns="34317" rIns="68635" bIns="34317" spcCol="0"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44" name="Right Arrow 43"/>
          <p:cNvSpPr/>
          <p:nvPr/>
        </p:nvSpPr>
        <p:spPr>
          <a:xfrm rot="5400000">
            <a:off x="3378157" y="5062802"/>
            <a:ext cx="1199121" cy="265734"/>
          </a:xfrm>
          <a:prstGeom prst="rightArrow">
            <a:avLst/>
          </a:prstGeom>
          <a:solidFill>
            <a:srgbClr val="00B050"/>
          </a:solidFill>
          <a:ln w="25400" cap="flat" cmpd="sng" algn="ctr">
            <a:noFill/>
            <a:prstDash val="solid"/>
          </a:ln>
          <a:effectLst/>
        </p:spPr>
        <p:txBody>
          <a:bodyPr lIns="61268" tIns="30635" rIns="61268" bIns="30635"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45" name="Down Arrow 44"/>
          <p:cNvSpPr/>
          <p:nvPr/>
        </p:nvSpPr>
        <p:spPr>
          <a:xfrm>
            <a:off x="4534508" y="5056973"/>
            <a:ext cx="284269" cy="734572"/>
          </a:xfrm>
          <a:prstGeom prst="downArrow">
            <a:avLst>
              <a:gd name="adj1" fmla="val 33103"/>
              <a:gd name="adj2" fmla="val 47184"/>
            </a:avLst>
          </a:prstGeom>
          <a:solidFill>
            <a:srgbClr val="4F81BD"/>
          </a:solidFill>
          <a:ln w="25400" cap="flat" cmpd="sng" algn="ctr">
            <a:noFill/>
            <a:prstDash val="solid"/>
          </a:ln>
          <a:effectLst/>
        </p:spPr>
        <p:txBody>
          <a:bodyPr lIns="68635" tIns="34317" rIns="68635" bIns="34317" spcCol="0"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46" name="Down Arrow 45"/>
          <p:cNvSpPr/>
          <p:nvPr/>
        </p:nvSpPr>
        <p:spPr>
          <a:xfrm>
            <a:off x="5636129" y="5048826"/>
            <a:ext cx="284269" cy="734572"/>
          </a:xfrm>
          <a:prstGeom prst="downArrow">
            <a:avLst>
              <a:gd name="adj1" fmla="val 33103"/>
              <a:gd name="adj2" fmla="val 47184"/>
            </a:avLst>
          </a:prstGeom>
          <a:solidFill>
            <a:srgbClr val="4F81BD"/>
          </a:solidFill>
          <a:ln w="25400" cap="flat" cmpd="sng" algn="ctr">
            <a:noFill/>
            <a:prstDash val="solid"/>
          </a:ln>
          <a:effectLst/>
        </p:spPr>
        <p:txBody>
          <a:bodyPr lIns="68635" tIns="34317" rIns="68635" bIns="34317" spcCol="0"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47" name="Down Arrow 46"/>
          <p:cNvSpPr/>
          <p:nvPr/>
        </p:nvSpPr>
        <p:spPr>
          <a:xfrm>
            <a:off x="6689227" y="5049622"/>
            <a:ext cx="284269" cy="734572"/>
          </a:xfrm>
          <a:prstGeom prst="downArrow">
            <a:avLst>
              <a:gd name="adj1" fmla="val 33103"/>
              <a:gd name="adj2" fmla="val 47184"/>
            </a:avLst>
          </a:prstGeom>
          <a:solidFill>
            <a:srgbClr val="4F81BD"/>
          </a:solidFill>
          <a:ln w="25400" cap="flat" cmpd="sng" algn="ctr">
            <a:noFill/>
            <a:prstDash val="solid"/>
          </a:ln>
          <a:effectLst/>
        </p:spPr>
        <p:txBody>
          <a:bodyPr lIns="68635" tIns="34317" rIns="68635" bIns="34317" spcCol="0"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48" name="Right Arrow 47"/>
          <p:cNvSpPr/>
          <p:nvPr/>
        </p:nvSpPr>
        <p:spPr>
          <a:xfrm rot="5400000">
            <a:off x="4368302" y="5061860"/>
            <a:ext cx="1197235" cy="265734"/>
          </a:xfrm>
          <a:prstGeom prst="rightArrow">
            <a:avLst/>
          </a:prstGeom>
          <a:solidFill>
            <a:srgbClr val="00B050"/>
          </a:solidFill>
          <a:ln w="25400" cap="flat" cmpd="sng" algn="ctr">
            <a:noFill/>
            <a:prstDash val="solid"/>
          </a:ln>
          <a:effectLst/>
        </p:spPr>
        <p:txBody>
          <a:bodyPr lIns="61268" tIns="30635" rIns="61268" bIns="30635"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49" name="Right Arrow 48"/>
          <p:cNvSpPr/>
          <p:nvPr/>
        </p:nvSpPr>
        <p:spPr>
          <a:xfrm rot="5400000">
            <a:off x="5476264" y="5060960"/>
            <a:ext cx="1195435" cy="265734"/>
          </a:xfrm>
          <a:prstGeom prst="rightArrow">
            <a:avLst/>
          </a:prstGeom>
          <a:solidFill>
            <a:srgbClr val="00B050"/>
          </a:solidFill>
          <a:ln w="25400" cap="flat" cmpd="sng" algn="ctr">
            <a:noFill/>
            <a:prstDash val="solid"/>
          </a:ln>
          <a:effectLst/>
        </p:spPr>
        <p:txBody>
          <a:bodyPr lIns="61268" tIns="30635" rIns="61268" bIns="30635"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50" name="Right Arrow 49"/>
          <p:cNvSpPr/>
          <p:nvPr/>
        </p:nvSpPr>
        <p:spPr>
          <a:xfrm rot="5400000">
            <a:off x="6517106" y="5065276"/>
            <a:ext cx="1204067" cy="265734"/>
          </a:xfrm>
          <a:prstGeom prst="rightArrow">
            <a:avLst/>
          </a:prstGeom>
          <a:solidFill>
            <a:srgbClr val="00B050"/>
          </a:solidFill>
          <a:ln w="25400" cap="flat" cmpd="sng" algn="ctr">
            <a:noFill/>
            <a:prstDash val="solid"/>
          </a:ln>
          <a:effectLst/>
        </p:spPr>
        <p:txBody>
          <a:bodyPr lIns="61268" tIns="30635" rIns="61268" bIns="30635"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51" name="Rounded Rectangle 50"/>
          <p:cNvSpPr/>
          <p:nvPr/>
        </p:nvSpPr>
        <p:spPr>
          <a:xfrm>
            <a:off x="3382788" y="5800177"/>
            <a:ext cx="924126" cy="686515"/>
          </a:xfrm>
          <a:prstGeom prst="roundRect">
            <a:avLst/>
          </a:prstGeom>
          <a:solidFill>
            <a:srgbClr val="C0504D"/>
          </a:solidFill>
          <a:ln w="25400" cap="flat" cmpd="sng" algn="ctr">
            <a:noFill/>
            <a:prstDash val="solid"/>
          </a:ln>
          <a:effectLst/>
        </p:spPr>
        <p:txBody>
          <a:bodyPr lIns="68635" tIns="34317" rIns="68635" bIns="34317" spcCol="0"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smtClean="0">
                <a:ln>
                  <a:noFill/>
                </a:ln>
                <a:solidFill>
                  <a:prstClr val="white"/>
                </a:solidFill>
                <a:effectLst/>
                <a:uLnTx/>
                <a:uFillTx/>
                <a:latin typeface="Calibri"/>
                <a:ea typeface="+mn-ea"/>
                <a:cs typeface="+mn-cs"/>
              </a:rPr>
              <a:t>MCIWEST</a:t>
            </a:r>
          </a:p>
        </p:txBody>
      </p:sp>
      <p:sp>
        <p:nvSpPr>
          <p:cNvPr id="52" name="Rounded Rectangle 51"/>
          <p:cNvSpPr/>
          <p:nvPr/>
        </p:nvSpPr>
        <p:spPr>
          <a:xfrm>
            <a:off x="5461211" y="5793345"/>
            <a:ext cx="924126" cy="686515"/>
          </a:xfrm>
          <a:prstGeom prst="roundRect">
            <a:avLst/>
          </a:prstGeom>
          <a:solidFill>
            <a:srgbClr val="C0504D"/>
          </a:solidFill>
          <a:ln w="25400" cap="flat" cmpd="sng" algn="ctr">
            <a:noFill/>
            <a:prstDash val="solid"/>
          </a:ln>
          <a:effectLst/>
        </p:spPr>
        <p:txBody>
          <a:bodyPr lIns="68635" tIns="34317" rIns="68635" bIns="34317" spcCol="0"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smtClean="0">
                <a:ln>
                  <a:noFill/>
                </a:ln>
                <a:solidFill>
                  <a:prstClr val="white"/>
                </a:solidFill>
                <a:effectLst/>
                <a:uLnTx/>
                <a:uFillTx/>
                <a:latin typeface="Calibri"/>
                <a:ea typeface="+mn-ea"/>
                <a:cs typeface="+mn-cs"/>
              </a:rPr>
              <a:t>MCIPAC</a:t>
            </a:r>
          </a:p>
        </p:txBody>
      </p:sp>
      <p:sp>
        <p:nvSpPr>
          <p:cNvPr id="53" name="Rounded Rectangle 52"/>
          <p:cNvSpPr/>
          <p:nvPr/>
        </p:nvSpPr>
        <p:spPr>
          <a:xfrm>
            <a:off x="6507047" y="5800177"/>
            <a:ext cx="924126" cy="686515"/>
          </a:xfrm>
          <a:prstGeom prst="roundRect">
            <a:avLst/>
          </a:prstGeom>
          <a:solidFill>
            <a:srgbClr val="C0504D"/>
          </a:solidFill>
          <a:ln w="25400" cap="flat" cmpd="sng" algn="ctr">
            <a:noFill/>
            <a:prstDash val="solid"/>
          </a:ln>
          <a:effectLst/>
        </p:spPr>
        <p:txBody>
          <a:bodyPr lIns="68635" tIns="34317" rIns="68635" bIns="34317" spcCol="0"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smtClean="0">
                <a:ln>
                  <a:noFill/>
                </a:ln>
                <a:solidFill>
                  <a:prstClr val="white"/>
                </a:solidFill>
                <a:effectLst/>
                <a:uLnTx/>
                <a:uFillTx/>
                <a:latin typeface="Calibri"/>
                <a:ea typeface="+mn-ea"/>
                <a:cs typeface="+mn-cs"/>
              </a:rPr>
              <a:t>MCINCR</a:t>
            </a:r>
          </a:p>
        </p:txBody>
      </p:sp>
      <p:sp>
        <p:nvSpPr>
          <p:cNvPr id="54" name="Rounded Rectangle 53"/>
          <p:cNvSpPr/>
          <p:nvPr/>
        </p:nvSpPr>
        <p:spPr>
          <a:xfrm>
            <a:off x="4429939" y="5791545"/>
            <a:ext cx="924126" cy="686515"/>
          </a:xfrm>
          <a:prstGeom prst="roundRect">
            <a:avLst/>
          </a:prstGeom>
          <a:solidFill>
            <a:srgbClr val="C0504D"/>
          </a:solidFill>
          <a:ln w="25400" cap="flat" cmpd="sng" algn="ctr">
            <a:noFill/>
            <a:prstDash val="solid"/>
          </a:ln>
          <a:effectLst/>
        </p:spPr>
        <p:txBody>
          <a:bodyPr lIns="68635" tIns="34317" rIns="68635" bIns="34317" spcCol="0"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smtClean="0">
                <a:ln>
                  <a:noFill/>
                </a:ln>
                <a:solidFill>
                  <a:prstClr val="white"/>
                </a:solidFill>
                <a:effectLst/>
                <a:uLnTx/>
                <a:uFillTx/>
                <a:latin typeface="Calibri"/>
                <a:ea typeface="+mn-ea"/>
                <a:cs typeface="+mn-cs"/>
              </a:rPr>
              <a:t>MCIEAST</a:t>
            </a:r>
          </a:p>
        </p:txBody>
      </p:sp>
      <p:grpSp>
        <p:nvGrpSpPr>
          <p:cNvPr id="58" name="Group 57"/>
          <p:cNvGrpSpPr/>
          <p:nvPr/>
        </p:nvGrpSpPr>
        <p:grpSpPr>
          <a:xfrm>
            <a:off x="4921739" y="2455357"/>
            <a:ext cx="1204939" cy="843420"/>
            <a:chOff x="4946485" y="2510843"/>
            <a:chExt cx="1204939" cy="843420"/>
          </a:xfrm>
        </p:grpSpPr>
        <p:sp>
          <p:nvSpPr>
            <p:cNvPr id="55" name="Rounded Rectangle 54"/>
            <p:cNvSpPr/>
            <p:nvPr/>
          </p:nvSpPr>
          <p:spPr>
            <a:xfrm>
              <a:off x="4946485" y="2510843"/>
              <a:ext cx="1204939" cy="843420"/>
            </a:xfrm>
            <a:prstGeom prst="roundRect">
              <a:avLst>
                <a:gd name="adj" fmla="val 16670"/>
              </a:avLst>
            </a:prstGeom>
            <a:solidFill>
              <a:srgbClr val="00B050"/>
            </a:solidFill>
            <a:ln w="25400" cap="flat" cmpd="sng" algn="ctr">
              <a:solidFill>
                <a:sysClr val="window" lastClr="FFFFFF">
                  <a:hueOff val="0"/>
                  <a:satOff val="0"/>
                  <a:lumOff val="0"/>
                  <a:alphaOff val="0"/>
                </a:sysClr>
              </a:solidFill>
              <a:prstDash val="solid"/>
            </a:ln>
            <a:effectLst/>
          </p:spPr>
        </p:sp>
        <p:sp>
          <p:nvSpPr>
            <p:cNvPr id="56" name="Rounded Rectangle 4"/>
            <p:cNvSpPr/>
            <p:nvPr/>
          </p:nvSpPr>
          <p:spPr>
            <a:xfrm>
              <a:off x="4983382" y="2555029"/>
              <a:ext cx="1122580" cy="761061"/>
            </a:xfrm>
            <a:prstGeom prst="rect">
              <a:avLst/>
            </a:prstGeom>
            <a:noFill/>
            <a:ln>
              <a:noFill/>
            </a:ln>
            <a:effectLst/>
          </p:spPr>
          <p:txBody>
            <a:bodyPr spcFirstLastPara="0" vert="horz" wrap="square" lIns="57150" tIns="57150" rIns="57150" bIns="57150" numCol="1" spcCol="1270" anchor="ctr" anchorCtr="0">
              <a:noAutofit/>
            </a:bodyPr>
            <a:lstStyle/>
            <a:p>
              <a:pPr marL="0" marR="0" lvl="0" indent="0" algn="ctr" defTabSz="446753" eaLnBrk="1" fontAlgn="auto" latinLnBrk="0" hangingPunct="1">
                <a:lnSpc>
                  <a:spcPct val="90000"/>
                </a:lnSpc>
                <a:spcBef>
                  <a:spcPts val="0"/>
                </a:spcBef>
                <a:spcAft>
                  <a:spcPct val="35000"/>
                </a:spcAft>
                <a:buClrTx/>
                <a:buSzTx/>
                <a:buFontTx/>
                <a:buNone/>
                <a:tabLst/>
                <a:defRPr/>
              </a:pPr>
              <a:r>
                <a:rPr kumimoji="0" lang="en-US" sz="1000" b="0" i="0" u="none" strike="noStrike" kern="0" cap="none" spc="0" normalizeH="0" baseline="0" noProof="0" dirty="0" smtClean="0">
                  <a:ln>
                    <a:noFill/>
                  </a:ln>
                  <a:solidFill>
                    <a:prstClr val="white"/>
                  </a:solidFill>
                  <a:effectLst/>
                  <a:uLnTx/>
                  <a:uFillTx/>
                  <a:latin typeface="Calibri"/>
                  <a:ea typeface="+mn-ea"/>
                  <a:cs typeface="+mn-cs"/>
                </a:rPr>
                <a:t>Installations and Logistics (Contracts) LB</a:t>
              </a:r>
            </a:p>
          </p:txBody>
        </p:sp>
      </p:grpSp>
      <p:sp>
        <p:nvSpPr>
          <p:cNvPr id="57" name="Bent-Up Arrow 56"/>
          <p:cNvSpPr/>
          <p:nvPr/>
        </p:nvSpPr>
        <p:spPr>
          <a:xfrm rot="10800000" flipH="1">
            <a:off x="3032072" y="1872846"/>
            <a:ext cx="2604578" cy="582510"/>
          </a:xfrm>
          <a:prstGeom prst="bentUpArrow">
            <a:avLst/>
          </a:prstGeom>
          <a:solidFill>
            <a:srgbClr val="00B050"/>
          </a:solidFill>
          <a:ln w="25400" cap="flat" cmpd="sng" algn="ctr">
            <a:noFill/>
            <a:prstDash val="solid"/>
          </a:ln>
          <a:effectLst/>
        </p:spPr>
        <p:txBody>
          <a:bodyPr lIns="61268" tIns="30635" rIns="61268" bIns="30635"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59" name="Down Arrow 58"/>
          <p:cNvSpPr/>
          <p:nvPr/>
        </p:nvSpPr>
        <p:spPr>
          <a:xfrm>
            <a:off x="2113111" y="2156326"/>
            <a:ext cx="284269" cy="311930"/>
          </a:xfrm>
          <a:prstGeom prst="downArrow">
            <a:avLst>
              <a:gd name="adj1" fmla="val 46647"/>
              <a:gd name="adj2" fmla="val 47184"/>
            </a:avLst>
          </a:prstGeom>
          <a:solidFill>
            <a:srgbClr val="4F81BD"/>
          </a:solidFill>
          <a:ln w="25400" cap="flat" cmpd="sng" algn="ctr">
            <a:noFill/>
            <a:prstDash val="solid"/>
          </a:ln>
          <a:effectLst/>
        </p:spPr>
        <p:txBody>
          <a:bodyPr lIns="68635" tIns="34317" rIns="68635" bIns="34317" spcCol="0"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62" name="Rounded Rectangle 61"/>
          <p:cNvSpPr/>
          <p:nvPr/>
        </p:nvSpPr>
        <p:spPr>
          <a:xfrm>
            <a:off x="6345498" y="1552843"/>
            <a:ext cx="2460012" cy="257443"/>
          </a:xfrm>
          <a:prstGeom prst="roundRect">
            <a:avLst/>
          </a:prstGeom>
          <a:solidFill>
            <a:srgbClr val="00B050"/>
          </a:solidFill>
          <a:ln w="25400" cap="flat" cmpd="sng" algn="ctr">
            <a:noFill/>
            <a:prstDash val="solid"/>
          </a:ln>
          <a:effectLst/>
        </p:spPr>
        <p:txBody>
          <a:bodyPr lIns="61268" tIns="30635" rIns="61268" bIns="30635"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latin typeface="Calibri"/>
                <a:ea typeface="+mn-ea"/>
                <a:cs typeface="+mn-cs"/>
              </a:rPr>
              <a:t>Flow of Contracting Authority</a:t>
            </a:r>
          </a:p>
        </p:txBody>
      </p:sp>
      <p:sp>
        <p:nvSpPr>
          <p:cNvPr id="63" name="Rounded Rectangle 62"/>
          <p:cNvSpPr/>
          <p:nvPr/>
        </p:nvSpPr>
        <p:spPr>
          <a:xfrm>
            <a:off x="6345498" y="1295400"/>
            <a:ext cx="2460012" cy="257443"/>
          </a:xfrm>
          <a:prstGeom prst="roundRect">
            <a:avLst/>
          </a:prstGeom>
          <a:solidFill>
            <a:srgbClr val="4F81BD"/>
          </a:solidFill>
          <a:ln w="25400" cap="flat" cmpd="sng" algn="ctr">
            <a:noFill/>
            <a:prstDash val="solid"/>
          </a:ln>
          <a:effectLst/>
        </p:spPr>
        <p:txBody>
          <a:bodyPr lIns="61268" tIns="30635" rIns="61268" bIns="30635" rtlCol="0" anchor="ctr"/>
          <a:lstStyle/>
          <a:p>
            <a:pPr marL="0" marR="0" lvl="0" indent="0" algn="ctr" defTabSz="914269"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prstClr val="white"/>
                </a:solidFill>
                <a:effectLst/>
                <a:uLnTx/>
                <a:uFillTx/>
                <a:latin typeface="Calibri"/>
                <a:ea typeface="+mn-ea"/>
                <a:cs typeface="+mn-cs"/>
              </a:rPr>
              <a:t>Operational Chain of Command</a:t>
            </a:r>
          </a:p>
        </p:txBody>
      </p:sp>
    </p:spTree>
    <p:extLst>
      <p:ext uri="{BB962C8B-B14F-4D97-AF65-F5344CB8AC3E}">
        <p14:creationId xmlns:p14="http://schemas.microsoft.com/office/powerpoint/2010/main" val="3604805656"/>
      </p:ext>
    </p:extLst>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PWS, PRS, &amp; QASP Tips</a:t>
            </a:r>
            <a:endParaRPr lang="en-US" dirty="0"/>
          </a:p>
        </p:txBody>
      </p:sp>
      <p:sp>
        <p:nvSpPr>
          <p:cNvPr id="3" name="Content Placeholder 2"/>
          <p:cNvSpPr>
            <a:spLocks noGrp="1"/>
          </p:cNvSpPr>
          <p:nvPr>
            <p:ph idx="1"/>
          </p:nvPr>
        </p:nvSpPr>
        <p:spPr/>
        <p:txBody>
          <a:bodyPr/>
          <a:lstStyle/>
          <a:p>
            <a:r>
              <a:rPr lang="en-US" dirty="0" smtClean="0"/>
              <a:t>Types of monitoring: random sampling, periodic inspection, trend analysis, customer feedback</a:t>
            </a:r>
          </a:p>
          <a:p>
            <a:pPr lvl="1"/>
            <a:r>
              <a:rPr lang="en-US" dirty="0" smtClean="0"/>
              <a:t>Reserve 100% inspection for written deliverables and stringent performance requirements (e.g., health and safety)</a:t>
            </a:r>
          </a:p>
          <a:p>
            <a:r>
              <a:rPr lang="en-US" dirty="0" smtClean="0"/>
              <a:t>Incentives/ disincentives:</a:t>
            </a:r>
          </a:p>
          <a:p>
            <a:pPr lvl="1"/>
            <a:r>
              <a:rPr lang="en-US" dirty="0" smtClean="0"/>
              <a:t>Monetary</a:t>
            </a:r>
          </a:p>
          <a:p>
            <a:pPr lvl="1"/>
            <a:r>
              <a:rPr lang="en-US" dirty="0" smtClean="0"/>
              <a:t>Non-monetary (e.g., reduced reporting requirements, past performance ratings)</a:t>
            </a:r>
            <a:endParaRPr lang="en-US" dirty="0"/>
          </a:p>
        </p:txBody>
      </p:sp>
    </p:spTree>
    <p:extLst>
      <p:ext uri="{BB962C8B-B14F-4D97-AF65-F5344CB8AC3E}">
        <p14:creationId xmlns:p14="http://schemas.microsoft.com/office/powerpoint/2010/main" val="1170760644"/>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PWS, PRS, &amp; QASP Resources</a:t>
            </a:r>
            <a:endParaRPr lang="en-US" sz="4000" dirty="0"/>
          </a:p>
        </p:txBody>
      </p:sp>
      <p:sp>
        <p:nvSpPr>
          <p:cNvPr id="3" name="Content Placeholder 2"/>
          <p:cNvSpPr>
            <a:spLocks noGrp="1"/>
          </p:cNvSpPr>
          <p:nvPr>
            <p:ph idx="1"/>
          </p:nvPr>
        </p:nvSpPr>
        <p:spPr/>
        <p:txBody>
          <a:bodyPr>
            <a:normAutofit/>
          </a:bodyPr>
          <a:lstStyle/>
          <a:p>
            <a:r>
              <a:rPr lang="en-US" dirty="0" smtClean="0"/>
              <a:t>Selected DAU training</a:t>
            </a:r>
          </a:p>
          <a:p>
            <a:pPr lvl="1"/>
            <a:r>
              <a:rPr lang="en-US" dirty="0" smtClean="0"/>
              <a:t>In person</a:t>
            </a:r>
          </a:p>
          <a:p>
            <a:pPr lvl="2"/>
            <a:r>
              <a:rPr lang="en-US" dirty="0" smtClean="0"/>
              <a:t>ACQ265, Mission Focused Services Acquisition</a:t>
            </a:r>
          </a:p>
          <a:p>
            <a:pPr lvl="1"/>
            <a:r>
              <a:rPr lang="en-US" dirty="0" smtClean="0"/>
              <a:t>On-line</a:t>
            </a:r>
          </a:p>
          <a:p>
            <a:pPr lvl="2"/>
            <a:r>
              <a:rPr lang="en-US" dirty="0" smtClean="0"/>
              <a:t>CLC004, Market Research</a:t>
            </a:r>
          </a:p>
          <a:p>
            <a:pPr lvl="2"/>
            <a:r>
              <a:rPr lang="en-US" dirty="0" smtClean="0"/>
              <a:t>CLC011, Contracting for the Rest of Us</a:t>
            </a:r>
          </a:p>
          <a:p>
            <a:pPr lvl="2"/>
            <a:r>
              <a:rPr lang="en-US" dirty="0" smtClean="0"/>
              <a:t>CLC013, Services Acquisition</a:t>
            </a:r>
          </a:p>
          <a:p>
            <a:pPr lvl="2"/>
            <a:r>
              <a:rPr lang="en-US" dirty="0"/>
              <a:t>ACQ165, Defense Acquisition of </a:t>
            </a:r>
            <a:r>
              <a:rPr lang="en-US" dirty="0" smtClean="0"/>
              <a:t>Services</a:t>
            </a:r>
          </a:p>
          <a:p>
            <a:pPr lvl="2"/>
            <a:r>
              <a:rPr lang="en-US" dirty="0"/>
              <a:t>ACQ255, Services Acquisition Management Tools</a:t>
            </a:r>
          </a:p>
          <a:p>
            <a:pPr marL="914400" lvl="2" indent="0">
              <a:buNone/>
            </a:pPr>
            <a:endParaRPr lang="en-US" dirty="0" smtClean="0"/>
          </a:p>
          <a:p>
            <a:pPr lvl="2"/>
            <a:endParaRPr lang="en-US" dirty="0" smtClean="0"/>
          </a:p>
          <a:p>
            <a:endParaRPr lang="en-US" dirty="0"/>
          </a:p>
        </p:txBody>
      </p:sp>
    </p:spTree>
    <p:extLst>
      <p:ext uri="{BB962C8B-B14F-4D97-AF65-F5344CB8AC3E}">
        <p14:creationId xmlns:p14="http://schemas.microsoft.com/office/powerpoint/2010/main" val="4090977802"/>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PWS, PRS, &amp; QASP Resources</a:t>
            </a:r>
            <a:endParaRPr lang="en-US" sz="4000" dirty="0"/>
          </a:p>
        </p:txBody>
      </p:sp>
      <p:sp>
        <p:nvSpPr>
          <p:cNvPr id="3" name="Content Placeholder 2"/>
          <p:cNvSpPr>
            <a:spLocks noGrp="1"/>
          </p:cNvSpPr>
          <p:nvPr>
            <p:ph idx="1"/>
          </p:nvPr>
        </p:nvSpPr>
        <p:spPr/>
        <p:txBody>
          <a:bodyPr/>
          <a:lstStyle/>
          <a:p>
            <a:r>
              <a:rPr lang="en-US" dirty="0"/>
              <a:t>7 Steps to Performance-Based Acquisition</a:t>
            </a:r>
            <a:br>
              <a:rPr lang="en-US" dirty="0"/>
            </a:br>
            <a:r>
              <a:rPr lang="en-US" sz="1400" dirty="0">
                <a:hlinkClick r:id="rId2"/>
              </a:rPr>
              <a:t>https://www.dau.mil/tools/t/Seven-Steps-to-Performance-Based-Acquisition</a:t>
            </a:r>
            <a:endParaRPr lang="en-US" sz="1200" dirty="0"/>
          </a:p>
          <a:p>
            <a:r>
              <a:rPr lang="en-US" dirty="0"/>
              <a:t>Defense Acquisition Guidebook, Ch.10</a:t>
            </a:r>
            <a:br>
              <a:rPr lang="en-US" dirty="0"/>
            </a:br>
            <a:r>
              <a:rPr lang="en-US" sz="1400" dirty="0">
                <a:hlinkClick r:id="rId3"/>
              </a:rPr>
              <a:t>https://www.dau.mil/tools/dag/Pages/DAG-Page-Viewer.aspx?source=https://www.dau.mil/guidebooks/Shared%20Documents%20HTML/Chapter%2010%20Acquisition%20of%20Services.aspx</a:t>
            </a:r>
            <a:endParaRPr lang="en-US" sz="1200" dirty="0"/>
          </a:p>
          <a:p>
            <a:r>
              <a:rPr lang="en-US" dirty="0" smtClean="0"/>
              <a:t>Guidebook for Acquisition </a:t>
            </a:r>
            <a:r>
              <a:rPr lang="en-US" dirty="0"/>
              <a:t>of Services</a:t>
            </a:r>
            <a:br>
              <a:rPr lang="en-US" dirty="0"/>
            </a:br>
            <a:r>
              <a:rPr lang="en-US" sz="1400" dirty="0">
                <a:hlinkClick r:id="rId4"/>
              </a:rPr>
              <a:t>http://</a:t>
            </a:r>
            <a:r>
              <a:rPr lang="en-US" sz="1400" dirty="0" smtClean="0">
                <a:hlinkClick r:id="rId4"/>
              </a:rPr>
              <a:t>www.acq.osd.mil/dpap/ccap/cc/corhb/Files/Miscellaneous_Training/Guidebook_for_Acquisition_of_Services_24March2012.pdf</a:t>
            </a:r>
            <a:endParaRPr lang="en-US" sz="1400" dirty="0" smtClean="0"/>
          </a:p>
          <a:p>
            <a:r>
              <a:rPr lang="en-US" dirty="0" smtClean="0"/>
              <a:t>Service </a:t>
            </a:r>
            <a:r>
              <a:rPr lang="en-US" dirty="0"/>
              <a:t>Acquisition Mall (SAM)</a:t>
            </a:r>
            <a:br>
              <a:rPr lang="en-US" dirty="0"/>
            </a:br>
            <a:r>
              <a:rPr lang="en-US" sz="1400" dirty="0">
                <a:hlinkClick r:id="rId5"/>
              </a:rPr>
              <a:t>http://sam.dau.mil/</a:t>
            </a:r>
            <a:endParaRPr lang="en-US" sz="1400" dirty="0"/>
          </a:p>
          <a:p>
            <a:r>
              <a:rPr lang="en-US" dirty="0"/>
              <a:t>ACE for Services</a:t>
            </a:r>
            <a:br>
              <a:rPr lang="en-US" dirty="0"/>
            </a:br>
            <a:r>
              <a:rPr lang="en-US" sz="1400" dirty="0">
                <a:hlinkClick r:id="rId6"/>
              </a:rPr>
              <a:t>https://www.dau.mil/cop/ace/Pages/Default.aspx</a:t>
            </a:r>
            <a:endParaRPr lang="en-US" sz="1200" dirty="0"/>
          </a:p>
          <a:p>
            <a:endParaRPr lang="en-US" dirty="0"/>
          </a:p>
        </p:txBody>
      </p:sp>
    </p:spTree>
    <p:extLst>
      <p:ext uri="{BB962C8B-B14F-4D97-AF65-F5344CB8AC3E}">
        <p14:creationId xmlns:p14="http://schemas.microsoft.com/office/powerpoint/2010/main" val="2802320252"/>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b="7778"/>
          <a:stretch/>
        </p:blipFill>
        <p:spPr>
          <a:xfrm>
            <a:off x="2590800" y="1905000"/>
            <a:ext cx="3978313" cy="3962400"/>
          </a:xfrm>
          <a:prstGeom prst="rect">
            <a:avLst/>
          </a:prstGeom>
        </p:spPr>
      </p:pic>
      <p:sp>
        <p:nvSpPr>
          <p:cNvPr id="2" name="Title 1"/>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210455433"/>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General Info</a:t>
            </a:r>
          </a:p>
          <a:p>
            <a:r>
              <a:rPr lang="en-US" dirty="0" smtClean="0"/>
              <a:t>Acquisition Process Overview</a:t>
            </a:r>
          </a:p>
          <a:p>
            <a:r>
              <a:rPr lang="en-US" dirty="0" smtClean="0"/>
              <a:t>Requirement Identification</a:t>
            </a:r>
          </a:p>
          <a:p>
            <a:r>
              <a:rPr lang="en-US" b="1" dirty="0" smtClean="0"/>
              <a:t>Procurement Requests</a:t>
            </a:r>
          </a:p>
          <a:p>
            <a:r>
              <a:rPr lang="en-US" dirty="0" smtClean="0"/>
              <a:t>Solicitation Role</a:t>
            </a:r>
          </a:p>
          <a:p>
            <a:r>
              <a:rPr lang="en-US" dirty="0" smtClean="0"/>
              <a:t>Post-Award Role</a:t>
            </a:r>
          </a:p>
          <a:p>
            <a:r>
              <a:rPr lang="en-US" dirty="0" smtClean="0"/>
              <a:t>Final Words</a:t>
            </a:r>
            <a:endParaRPr lang="en-US" dirty="0"/>
          </a:p>
        </p:txBody>
      </p:sp>
    </p:spTree>
    <p:extLst>
      <p:ext uri="{BB962C8B-B14F-4D97-AF65-F5344CB8AC3E}">
        <p14:creationId xmlns:p14="http://schemas.microsoft.com/office/powerpoint/2010/main" val="2370180585"/>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a PR?</a:t>
            </a:r>
            <a:endParaRPr lang="en-US" dirty="0"/>
          </a:p>
        </p:txBody>
      </p:sp>
      <p:sp>
        <p:nvSpPr>
          <p:cNvPr id="5" name="Content Placeholder 4"/>
          <p:cNvSpPr>
            <a:spLocks noGrp="1"/>
          </p:cNvSpPr>
          <p:nvPr>
            <p:ph idx="1"/>
          </p:nvPr>
        </p:nvSpPr>
        <p:spPr/>
        <p:txBody>
          <a:bodyPr/>
          <a:lstStyle/>
          <a:p>
            <a:r>
              <a:rPr lang="en-US" dirty="0" smtClean="0"/>
              <a:t>What you submit to us to initiate the acquisition process</a:t>
            </a:r>
          </a:p>
          <a:p>
            <a:r>
              <a:rPr lang="en-US" dirty="0" smtClean="0"/>
              <a:t>Indicates an official request from your office</a:t>
            </a:r>
          </a:p>
          <a:p>
            <a:r>
              <a:rPr lang="en-US" dirty="0" smtClean="0"/>
              <a:t>Forms the basis for the acquisition strategy</a:t>
            </a:r>
          </a:p>
          <a:p>
            <a:r>
              <a:rPr lang="en-US" dirty="0" smtClean="0"/>
              <a:t>USMC uses PR Builder for submission</a:t>
            </a:r>
            <a:br>
              <a:rPr lang="en-US" dirty="0" smtClean="0"/>
            </a:br>
            <a:r>
              <a:rPr lang="en-US" dirty="0" smtClean="0"/>
              <a:t>www.prbuilder.usmc.mil</a:t>
            </a:r>
          </a:p>
        </p:txBody>
      </p:sp>
      <p:pic>
        <p:nvPicPr>
          <p:cNvPr id="6" name="Picture 5"/>
          <p:cNvPicPr>
            <a:picLocks noChangeAspect="1"/>
          </p:cNvPicPr>
          <p:nvPr/>
        </p:nvPicPr>
        <p:blipFill>
          <a:blip r:embed="rId2"/>
          <a:stretch>
            <a:fillRect/>
          </a:stretch>
        </p:blipFill>
        <p:spPr>
          <a:xfrm>
            <a:off x="2946181" y="5699760"/>
            <a:ext cx="3251638" cy="685800"/>
          </a:xfrm>
          <a:prstGeom prst="rect">
            <a:avLst/>
          </a:prstGeom>
        </p:spPr>
      </p:pic>
    </p:spTree>
    <p:extLst>
      <p:ext uri="{BB962C8B-B14F-4D97-AF65-F5344CB8AC3E}">
        <p14:creationId xmlns:p14="http://schemas.microsoft.com/office/powerpoint/2010/main" val="1770130473"/>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 Contents</a:t>
            </a:r>
            <a:endParaRPr lang="en-US" dirty="0"/>
          </a:p>
        </p:txBody>
      </p:sp>
      <p:sp>
        <p:nvSpPr>
          <p:cNvPr id="3" name="Content Placeholder 2"/>
          <p:cNvSpPr>
            <a:spLocks noGrp="1"/>
          </p:cNvSpPr>
          <p:nvPr>
            <p:ph idx="1"/>
          </p:nvPr>
        </p:nvSpPr>
        <p:spPr/>
        <p:txBody>
          <a:bodyPr/>
          <a:lstStyle/>
          <a:p>
            <a:r>
              <a:rPr lang="en-US" dirty="0"/>
              <a:t>Exact list depends on service vs. supply, IT, security requirements, etc.</a:t>
            </a:r>
          </a:p>
          <a:p>
            <a:r>
              <a:rPr lang="en-US" dirty="0" smtClean="0"/>
              <a:t>However, the acquisition strategy does </a:t>
            </a:r>
            <a:r>
              <a:rPr lang="en-US" b="1" dirty="0" smtClean="0"/>
              <a:t>not</a:t>
            </a:r>
            <a:r>
              <a:rPr lang="en-US" dirty="0" smtClean="0"/>
              <a:t> affect the list</a:t>
            </a:r>
          </a:p>
          <a:p>
            <a:pPr lvl="1"/>
            <a:r>
              <a:rPr lang="en-US" dirty="0" smtClean="0"/>
              <a:t>For example, a PR package for IT services is identical whether the contract is placed under full and open competition, GSA FSS, SEWP, etc.</a:t>
            </a:r>
            <a:endParaRPr lang="en-US" dirty="0"/>
          </a:p>
        </p:txBody>
      </p:sp>
    </p:spTree>
    <p:extLst>
      <p:ext uri="{BB962C8B-B14F-4D97-AF65-F5344CB8AC3E}">
        <p14:creationId xmlns:p14="http://schemas.microsoft.com/office/powerpoint/2010/main" val="1834468549"/>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Primary Documents</a:t>
            </a:r>
            <a:endParaRPr lang="en-US" dirty="0"/>
          </a:p>
        </p:txBody>
      </p:sp>
      <p:sp>
        <p:nvSpPr>
          <p:cNvPr id="5" name="Content Placeholder 4"/>
          <p:cNvSpPr>
            <a:spLocks noGrp="1"/>
          </p:cNvSpPr>
          <p:nvPr>
            <p:ph idx="1"/>
          </p:nvPr>
        </p:nvSpPr>
        <p:spPr/>
        <p:txBody>
          <a:bodyPr>
            <a:normAutofit fontScale="85000" lnSpcReduction="10000"/>
          </a:bodyPr>
          <a:lstStyle/>
          <a:p>
            <a:r>
              <a:rPr lang="en-US" dirty="0" smtClean="0"/>
              <a:t>Service </a:t>
            </a:r>
            <a:r>
              <a:rPr lang="en-US" dirty="0"/>
              <a:t>Requirements Review Board (SRRB</a:t>
            </a:r>
            <a:r>
              <a:rPr lang="en-US" dirty="0" smtClean="0"/>
              <a:t>) Approval</a:t>
            </a:r>
            <a:endParaRPr lang="en-US" dirty="0"/>
          </a:p>
          <a:p>
            <a:r>
              <a:rPr lang="en-US" dirty="0"/>
              <a:t>Information Technology Procurement Review and Approval System (ITPRAS</a:t>
            </a:r>
            <a:r>
              <a:rPr lang="en-US" dirty="0" smtClean="0"/>
              <a:t>) Approval</a:t>
            </a:r>
          </a:p>
          <a:p>
            <a:r>
              <a:rPr lang="en-US" dirty="0" smtClean="0"/>
              <a:t>Requirements Document(s)</a:t>
            </a:r>
            <a:endParaRPr lang="en-US" dirty="0"/>
          </a:p>
          <a:p>
            <a:r>
              <a:rPr lang="en-US" dirty="0" smtClean="0"/>
              <a:t>Non-inherently governmental functions determination</a:t>
            </a:r>
          </a:p>
          <a:p>
            <a:r>
              <a:rPr lang="en-US" dirty="0" smtClean="0"/>
              <a:t>Non-personal services certification</a:t>
            </a:r>
          </a:p>
          <a:p>
            <a:r>
              <a:rPr lang="en-US" dirty="0" smtClean="0"/>
              <a:t>Independent Government Cost Estimate (IGCE)</a:t>
            </a:r>
          </a:p>
          <a:p>
            <a:r>
              <a:rPr lang="en-US" dirty="0" smtClean="0"/>
              <a:t>DD Form 254, </a:t>
            </a:r>
            <a:r>
              <a:rPr lang="en-US" dirty="0"/>
              <a:t>Contract Security Classification Specification </a:t>
            </a:r>
          </a:p>
        </p:txBody>
      </p:sp>
    </p:spTree>
    <p:extLst>
      <p:ext uri="{BB962C8B-B14F-4D97-AF65-F5344CB8AC3E}">
        <p14:creationId xmlns:p14="http://schemas.microsoft.com/office/powerpoint/2010/main" val="3049935838"/>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SRRB &amp; ITPRAS</a:t>
            </a:r>
            <a:endParaRPr lang="en-US" sz="3600" dirty="0"/>
          </a:p>
        </p:txBody>
      </p:sp>
      <p:sp>
        <p:nvSpPr>
          <p:cNvPr id="3" name="Content Placeholder 2"/>
          <p:cNvSpPr>
            <a:spLocks noGrp="1"/>
          </p:cNvSpPr>
          <p:nvPr>
            <p:ph idx="1"/>
          </p:nvPr>
        </p:nvSpPr>
        <p:spPr/>
        <p:txBody>
          <a:bodyPr/>
          <a:lstStyle/>
          <a:p>
            <a:r>
              <a:rPr lang="en-US" dirty="0" smtClean="0"/>
              <a:t>These are not contracting-generated requirements</a:t>
            </a:r>
          </a:p>
          <a:p>
            <a:r>
              <a:rPr lang="en-US" dirty="0" smtClean="0"/>
              <a:t>Contracting’s role is solely enforcement</a:t>
            </a:r>
          </a:p>
        </p:txBody>
      </p:sp>
    </p:spTree>
    <p:extLst>
      <p:ext uri="{BB962C8B-B14F-4D97-AF65-F5344CB8AC3E}">
        <p14:creationId xmlns:p14="http://schemas.microsoft.com/office/powerpoint/2010/main" val="3075550593"/>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SRRB</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Required by </a:t>
            </a:r>
            <a:r>
              <a:rPr lang="en-US" dirty="0" err="1" smtClean="0"/>
              <a:t>DoDI</a:t>
            </a:r>
            <a:r>
              <a:rPr lang="en-US" dirty="0" smtClean="0"/>
              <a:t> 5000.74, Defense Acquisition of Services</a:t>
            </a:r>
          </a:p>
          <a:p>
            <a:r>
              <a:rPr lang="en-US" dirty="0" smtClean="0"/>
              <a:t>Purpose: Validate need and identify efficiencies </a:t>
            </a:r>
          </a:p>
          <a:p>
            <a:r>
              <a:rPr lang="en-US" dirty="0"/>
              <a:t>Implemented by P&amp;R</a:t>
            </a:r>
          </a:p>
          <a:p>
            <a:pPr lvl="1"/>
            <a:r>
              <a:rPr lang="en-US" dirty="0" smtClean="0"/>
              <a:t>Annual guidance via MARADMIN (e.g., 377/18 for FY19)</a:t>
            </a:r>
          </a:p>
          <a:p>
            <a:pPr lvl="1"/>
            <a:r>
              <a:rPr lang="en-US" dirty="0" smtClean="0"/>
              <a:t>Typically only for services with a total estimated value over the simplified acquisition threshold (currently $250K)</a:t>
            </a:r>
          </a:p>
          <a:p>
            <a:r>
              <a:rPr lang="en-US" dirty="0" smtClean="0"/>
              <a:t>P&amp;R POC: See current MARADMIN or contact your comptroller</a:t>
            </a:r>
          </a:p>
        </p:txBody>
      </p:sp>
    </p:spTree>
    <p:extLst>
      <p:ext uri="{BB962C8B-B14F-4D97-AF65-F5344CB8AC3E}">
        <p14:creationId xmlns:p14="http://schemas.microsoft.com/office/powerpoint/2010/main" val="130735117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with Us</a:t>
            </a:r>
            <a:endParaRPr lang="en-US" dirty="0"/>
          </a:p>
        </p:txBody>
      </p:sp>
      <p:sp>
        <p:nvSpPr>
          <p:cNvPr id="3" name="Content Placeholder 2"/>
          <p:cNvSpPr>
            <a:spLocks noGrp="1"/>
          </p:cNvSpPr>
          <p:nvPr>
            <p:ph idx="1"/>
          </p:nvPr>
        </p:nvSpPr>
        <p:spPr/>
        <p:txBody>
          <a:bodyPr>
            <a:normAutofit fontScale="92500"/>
          </a:bodyPr>
          <a:lstStyle/>
          <a:p>
            <a:r>
              <a:rPr lang="en-US" dirty="0" smtClean="0"/>
              <a:t>We are on your team – same ultimate goal</a:t>
            </a:r>
          </a:p>
          <a:p>
            <a:r>
              <a:rPr lang="en-US" dirty="0" smtClean="0"/>
              <a:t>Do not engage contractors</a:t>
            </a:r>
          </a:p>
          <a:p>
            <a:pPr lvl="1"/>
            <a:r>
              <a:rPr lang="en-US" dirty="0" smtClean="0"/>
              <a:t>Risks:</a:t>
            </a:r>
          </a:p>
          <a:p>
            <a:pPr lvl="2"/>
            <a:r>
              <a:rPr lang="en-US" dirty="0" smtClean="0"/>
              <a:t>Organizational conflicts of interest</a:t>
            </a:r>
          </a:p>
          <a:p>
            <a:pPr lvl="2"/>
            <a:r>
              <a:rPr lang="en-US" dirty="0" smtClean="0"/>
              <a:t>Unauthorized commitments</a:t>
            </a:r>
          </a:p>
          <a:p>
            <a:pPr lvl="1"/>
            <a:r>
              <a:rPr lang="en-US" dirty="0" smtClean="0"/>
              <a:t>Competition requirements</a:t>
            </a:r>
          </a:p>
          <a:p>
            <a:r>
              <a:rPr lang="en-US" dirty="0"/>
              <a:t>Direct awards and associated </a:t>
            </a:r>
            <a:r>
              <a:rPr lang="en-US" dirty="0" smtClean="0"/>
              <a:t>risks</a:t>
            </a:r>
          </a:p>
          <a:p>
            <a:r>
              <a:rPr lang="en-US" dirty="0" smtClean="0"/>
              <a:t>Start </a:t>
            </a:r>
            <a:r>
              <a:rPr lang="en-US" b="1" u="sng" dirty="0" smtClean="0"/>
              <a:t>early</a:t>
            </a:r>
          </a:p>
          <a:p>
            <a:pPr lvl="1"/>
            <a:r>
              <a:rPr lang="en-US" dirty="0" smtClean="0"/>
              <a:t>Ensures you get what you need when you need it</a:t>
            </a:r>
            <a:endParaRPr lang="en-US" dirty="0"/>
          </a:p>
        </p:txBody>
      </p:sp>
    </p:spTree>
    <p:extLst>
      <p:ext uri="{BB962C8B-B14F-4D97-AF65-F5344CB8AC3E}">
        <p14:creationId xmlns:p14="http://schemas.microsoft.com/office/powerpoint/2010/main" val="1852854436"/>
      </p:ext>
    </p:extLst>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ITPRAS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Required by MARADMIN 375/11</a:t>
            </a:r>
          </a:p>
          <a:p>
            <a:pPr lvl="1"/>
            <a:r>
              <a:rPr lang="en-US" dirty="0" smtClean="0"/>
              <a:t>Related MARADMINs: 523/15, 354/14, 176/17, and 464/17</a:t>
            </a:r>
          </a:p>
          <a:p>
            <a:r>
              <a:rPr lang="en-US" dirty="0" smtClean="0"/>
              <a:t>Purpose:</a:t>
            </a:r>
          </a:p>
          <a:p>
            <a:pPr lvl="1"/>
            <a:r>
              <a:rPr lang="en-US" dirty="0" smtClean="0"/>
              <a:t>To ensure effective and efficient expenditure of IT capabilities</a:t>
            </a:r>
          </a:p>
          <a:p>
            <a:pPr lvl="1"/>
            <a:r>
              <a:rPr lang="en-US" dirty="0" smtClean="0"/>
              <a:t>Avoid duplication and align IT buys with mission goals</a:t>
            </a:r>
          </a:p>
          <a:p>
            <a:r>
              <a:rPr lang="en-US" dirty="0" smtClean="0"/>
              <a:t>Implemented by C4</a:t>
            </a:r>
          </a:p>
          <a:p>
            <a:r>
              <a:rPr lang="en-US" dirty="0">
                <a:hlinkClick r:id="rId2"/>
              </a:rPr>
              <a:t>https://eris.mceits.usmc.mil/arsys</a:t>
            </a:r>
            <a:r>
              <a:rPr lang="en-US" dirty="0" smtClean="0">
                <a:hlinkClick r:id="rId2"/>
              </a:rPr>
              <a:t>/</a:t>
            </a:r>
            <a:endParaRPr lang="en-US" dirty="0" smtClean="0"/>
          </a:p>
          <a:p>
            <a:r>
              <a:rPr lang="en-US" dirty="0" smtClean="0"/>
              <a:t>C4 POC: itprocurement@usmc.mil</a:t>
            </a:r>
            <a:endParaRPr lang="en-US" dirty="0"/>
          </a:p>
        </p:txBody>
      </p:sp>
    </p:spTree>
    <p:extLst>
      <p:ext uri="{BB962C8B-B14F-4D97-AF65-F5344CB8AC3E}">
        <p14:creationId xmlns:p14="http://schemas.microsoft.com/office/powerpoint/2010/main" val="683390629"/>
      </p:ext>
    </p:extLst>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Requirements Document</a:t>
            </a:r>
            <a:endParaRPr lang="en-US" dirty="0"/>
          </a:p>
        </p:txBody>
      </p:sp>
      <p:sp>
        <p:nvSpPr>
          <p:cNvPr id="3" name="Content Placeholder 2"/>
          <p:cNvSpPr>
            <a:spLocks noGrp="1"/>
          </p:cNvSpPr>
          <p:nvPr>
            <p:ph idx="1"/>
          </p:nvPr>
        </p:nvSpPr>
        <p:spPr/>
        <p:txBody>
          <a:bodyPr/>
          <a:lstStyle/>
          <a:p>
            <a:r>
              <a:rPr lang="en-US" dirty="0" smtClean="0"/>
              <a:t>Previously covered</a:t>
            </a:r>
          </a:p>
          <a:p>
            <a:pPr lvl="1"/>
            <a:r>
              <a:rPr lang="en-US" dirty="0" smtClean="0"/>
              <a:t>Specifications for supplies</a:t>
            </a:r>
          </a:p>
          <a:p>
            <a:pPr lvl="1"/>
            <a:r>
              <a:rPr lang="en-US" dirty="0" smtClean="0"/>
              <a:t>PWS, PRS, and QASP for services</a:t>
            </a:r>
            <a:endParaRPr lang="en-US" dirty="0"/>
          </a:p>
        </p:txBody>
      </p:sp>
    </p:spTree>
    <p:extLst>
      <p:ext uri="{BB962C8B-B14F-4D97-AF65-F5344CB8AC3E}">
        <p14:creationId xmlns:p14="http://schemas.microsoft.com/office/powerpoint/2010/main" val="3243370151"/>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Inherently Governmental Functions</a:t>
            </a:r>
            <a:endParaRPr lang="en-US" sz="3200" dirty="0"/>
          </a:p>
        </p:txBody>
      </p:sp>
      <p:sp>
        <p:nvSpPr>
          <p:cNvPr id="3" name="Content Placeholder 2"/>
          <p:cNvSpPr>
            <a:spLocks noGrp="1"/>
          </p:cNvSpPr>
          <p:nvPr>
            <p:ph idx="1"/>
          </p:nvPr>
        </p:nvSpPr>
        <p:spPr/>
        <p:txBody>
          <a:bodyPr>
            <a:normAutofit fontScale="92500" lnSpcReduction="20000"/>
          </a:bodyPr>
          <a:lstStyle/>
          <a:p>
            <a:r>
              <a:rPr lang="en-US" dirty="0" smtClean="0"/>
              <a:t>Definition </a:t>
            </a:r>
            <a:r>
              <a:rPr lang="en-US" sz="1700" i="1" dirty="0" smtClean="0"/>
              <a:t>(From the Government Contracts Reference Book, 4</a:t>
            </a:r>
            <a:r>
              <a:rPr lang="en-US" sz="1700" i="1" baseline="30000" dirty="0" smtClean="0"/>
              <a:t>th</a:t>
            </a:r>
            <a:r>
              <a:rPr lang="en-US" sz="1700" i="1" dirty="0" smtClean="0"/>
              <a:t> Edition)</a:t>
            </a:r>
          </a:p>
          <a:p>
            <a:pPr lvl="1"/>
            <a:r>
              <a:rPr lang="en-US" sz="2600" dirty="0" smtClean="0"/>
              <a:t>“A function that is so intimately related to the public interest as to mandate performance by government employees… Includes activities that require either the exercise of discretion in applying government authority, or the making of value judgments in making decisions for the government.”</a:t>
            </a:r>
          </a:p>
          <a:p>
            <a:r>
              <a:rPr lang="en-US" dirty="0" smtClean="0"/>
              <a:t>Contractors prohibited from performing IGF per FAR 7.5 and </a:t>
            </a:r>
            <a:r>
              <a:rPr lang="en-US" dirty="0" err="1" smtClean="0"/>
              <a:t>DoDI</a:t>
            </a:r>
            <a:r>
              <a:rPr lang="en-US" dirty="0" smtClean="0"/>
              <a:t> 1100.22</a:t>
            </a:r>
          </a:p>
          <a:p>
            <a:r>
              <a:rPr lang="en-US" dirty="0" smtClean="0"/>
              <a:t>Must document determination of no IGF in requirement (template)</a:t>
            </a:r>
          </a:p>
          <a:p>
            <a:r>
              <a:rPr lang="en-US" dirty="0" smtClean="0"/>
              <a:t>Service requirements only</a:t>
            </a:r>
            <a:endParaRPr lang="en-US" dirty="0"/>
          </a:p>
          <a:p>
            <a:endParaRPr lang="en-US" dirty="0"/>
          </a:p>
        </p:txBody>
      </p:sp>
    </p:spTree>
    <p:extLst>
      <p:ext uri="{BB962C8B-B14F-4D97-AF65-F5344CB8AC3E}">
        <p14:creationId xmlns:p14="http://schemas.microsoft.com/office/powerpoint/2010/main" val="2769601683"/>
      </p:ext>
    </p:extLst>
  </p:cSld>
  <p:clrMapOvr>
    <a:masterClrMapping/>
  </p:clrMapOvr>
  <p:transition>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IGF Examples</a:t>
            </a:r>
            <a:endParaRPr lang="en-US" sz="2800" dirty="0"/>
          </a:p>
        </p:txBody>
      </p:sp>
      <p:sp>
        <p:nvSpPr>
          <p:cNvPr id="3" name="Content Placeholder 2"/>
          <p:cNvSpPr>
            <a:spLocks noGrp="1"/>
          </p:cNvSpPr>
          <p:nvPr>
            <p:ph idx="1"/>
          </p:nvPr>
        </p:nvSpPr>
        <p:spPr/>
        <p:txBody>
          <a:bodyPr>
            <a:normAutofit fontScale="92500"/>
          </a:bodyPr>
          <a:lstStyle/>
          <a:p>
            <a:r>
              <a:rPr lang="en-US" dirty="0" smtClean="0"/>
              <a:t>Determination of agency policy</a:t>
            </a:r>
          </a:p>
          <a:p>
            <a:r>
              <a:rPr lang="en-US" dirty="0" smtClean="0"/>
              <a:t>Determination of federal program priorities for budget requests</a:t>
            </a:r>
          </a:p>
          <a:p>
            <a:r>
              <a:rPr lang="en-US" dirty="0" smtClean="0"/>
              <a:t>Direction and control of federal employees</a:t>
            </a:r>
          </a:p>
          <a:p>
            <a:r>
              <a:rPr lang="en-US" dirty="0"/>
              <a:t>S</a:t>
            </a:r>
            <a:r>
              <a:rPr lang="en-US" dirty="0" smtClean="0"/>
              <a:t>election or non-selection of individuals for federal employment, including interviewing individuals</a:t>
            </a:r>
          </a:p>
          <a:p>
            <a:r>
              <a:rPr lang="en-US" dirty="0"/>
              <a:t>A</a:t>
            </a:r>
            <a:r>
              <a:rPr lang="en-US" dirty="0" smtClean="0"/>
              <a:t>pproval of position descriptions and performance standards for federal employees</a:t>
            </a:r>
          </a:p>
          <a:p>
            <a:endParaRPr lang="en-US" dirty="0"/>
          </a:p>
        </p:txBody>
      </p:sp>
    </p:spTree>
    <p:extLst>
      <p:ext uri="{BB962C8B-B14F-4D97-AF65-F5344CB8AC3E}">
        <p14:creationId xmlns:p14="http://schemas.microsoft.com/office/powerpoint/2010/main" val="2484836743"/>
      </p:ext>
    </p:extLst>
  </p:cSld>
  <p:clrMapOvr>
    <a:masterClrMapping/>
  </p:clrMapOvr>
  <p:transition>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0000"/>
                </a:solidFill>
              </a:rPr>
              <a:t>IGF </a:t>
            </a:r>
            <a:r>
              <a:rPr lang="en-US" dirty="0" smtClean="0">
                <a:solidFill>
                  <a:srgbClr val="000000"/>
                </a:solidFill>
              </a:rPr>
              <a:t>Examples</a:t>
            </a:r>
            <a:endParaRPr lang="en-US" dirty="0"/>
          </a:p>
        </p:txBody>
      </p:sp>
      <p:sp>
        <p:nvSpPr>
          <p:cNvPr id="3" name="Content Placeholder 2"/>
          <p:cNvSpPr>
            <a:spLocks noGrp="1"/>
          </p:cNvSpPr>
          <p:nvPr>
            <p:ph idx="1"/>
          </p:nvPr>
        </p:nvSpPr>
        <p:spPr/>
        <p:txBody>
          <a:bodyPr/>
          <a:lstStyle/>
          <a:p>
            <a:r>
              <a:rPr lang="en-US" dirty="0" smtClean="0"/>
              <a:t>Drafting </a:t>
            </a:r>
            <a:r>
              <a:rPr lang="en-US" dirty="0"/>
              <a:t>of Congressional testimony, responses to Congressional correspondence, or agency responses to audit reports from the Inspector General, the Government Accountability Office, or other </a:t>
            </a:r>
            <a:r>
              <a:rPr lang="en-US" dirty="0" smtClean="0"/>
              <a:t>federal </a:t>
            </a:r>
            <a:r>
              <a:rPr lang="en-US" dirty="0"/>
              <a:t>audit entity</a:t>
            </a:r>
          </a:p>
        </p:txBody>
      </p:sp>
    </p:spTree>
    <p:extLst>
      <p:ext uri="{BB962C8B-B14F-4D97-AF65-F5344CB8AC3E}">
        <p14:creationId xmlns:p14="http://schemas.microsoft.com/office/powerpoint/2010/main" val="3504807024"/>
      </p:ext>
    </p:extLst>
  </p:cSld>
  <p:clrMapOvr>
    <a:masterClrMapping/>
  </p:clrMapOvr>
  <p:transition>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IGF and Procurement</a:t>
            </a:r>
            <a:endParaRPr lang="en-US" dirty="0"/>
          </a:p>
        </p:txBody>
      </p:sp>
      <p:sp>
        <p:nvSpPr>
          <p:cNvPr id="3" name="Content Placeholder 2"/>
          <p:cNvSpPr>
            <a:spLocks noGrp="1"/>
          </p:cNvSpPr>
          <p:nvPr>
            <p:ph idx="1"/>
          </p:nvPr>
        </p:nvSpPr>
        <p:spPr/>
        <p:txBody>
          <a:bodyPr/>
          <a:lstStyle/>
          <a:p>
            <a:r>
              <a:rPr lang="en-US" dirty="0" smtClean="0"/>
              <a:t>Contractors are prohibited from:</a:t>
            </a:r>
          </a:p>
          <a:p>
            <a:pPr lvl="1"/>
            <a:r>
              <a:rPr lang="en-US" dirty="0" smtClean="0"/>
              <a:t>Determining what supplies or services we acquire</a:t>
            </a:r>
          </a:p>
          <a:p>
            <a:pPr lvl="1"/>
            <a:r>
              <a:rPr lang="en-US" dirty="0" smtClean="0"/>
              <a:t>Participating as a voting member in source selections</a:t>
            </a:r>
          </a:p>
          <a:p>
            <a:pPr lvl="1"/>
            <a:r>
              <a:rPr lang="en-US" dirty="0" smtClean="0"/>
              <a:t>Approving contractual documents</a:t>
            </a:r>
          </a:p>
          <a:p>
            <a:pPr lvl="1"/>
            <a:r>
              <a:rPr lang="en-US" dirty="0" smtClean="0"/>
              <a:t>Administering contracts (e.g., performing as COR)</a:t>
            </a:r>
          </a:p>
          <a:p>
            <a:pPr lvl="1"/>
            <a:r>
              <a:rPr lang="en-US" dirty="0" smtClean="0"/>
              <a:t>Approving invoices</a:t>
            </a:r>
            <a:endParaRPr lang="en-US" dirty="0"/>
          </a:p>
        </p:txBody>
      </p:sp>
    </p:spTree>
    <p:extLst>
      <p:ext uri="{BB962C8B-B14F-4D97-AF65-F5344CB8AC3E}">
        <p14:creationId xmlns:p14="http://schemas.microsoft.com/office/powerpoint/2010/main" val="897670434"/>
      </p:ext>
    </p:extLst>
  </p:cSld>
  <p:clrMapOvr>
    <a:masterClrMapping/>
  </p:clrMapOvr>
  <p:transition>
    <p:fad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Functions Closely Associated with IGF</a:t>
            </a:r>
            <a:endParaRPr lang="en-US" sz="4000" dirty="0"/>
          </a:p>
        </p:txBody>
      </p:sp>
      <p:sp>
        <p:nvSpPr>
          <p:cNvPr id="3" name="Content Placeholder 2"/>
          <p:cNvSpPr>
            <a:spLocks noGrp="1"/>
          </p:cNvSpPr>
          <p:nvPr>
            <p:ph idx="1"/>
          </p:nvPr>
        </p:nvSpPr>
        <p:spPr/>
        <p:txBody>
          <a:bodyPr>
            <a:normAutofit/>
          </a:bodyPr>
          <a:lstStyle/>
          <a:p>
            <a:pPr lvl="0"/>
            <a:r>
              <a:rPr lang="en-US" dirty="0" smtClean="0"/>
              <a:t>Definition </a:t>
            </a:r>
            <a:r>
              <a:rPr lang="en-US" sz="1600" i="1" dirty="0">
                <a:solidFill>
                  <a:srgbClr val="000000"/>
                </a:solidFill>
              </a:rPr>
              <a:t>(From </a:t>
            </a:r>
            <a:r>
              <a:rPr lang="en-US" sz="1600" i="1" dirty="0" smtClean="0">
                <a:solidFill>
                  <a:srgbClr val="000000"/>
                </a:solidFill>
              </a:rPr>
              <a:t>76 FR 56227, September 12, 2011)</a:t>
            </a:r>
            <a:endParaRPr lang="en-US" dirty="0" smtClean="0"/>
          </a:p>
          <a:p>
            <a:pPr lvl="1"/>
            <a:r>
              <a:rPr lang="en-US" dirty="0" smtClean="0"/>
              <a:t>Functions that generally </a:t>
            </a:r>
            <a:r>
              <a:rPr lang="en-US" dirty="0"/>
              <a:t>are not considered to </a:t>
            </a:r>
            <a:r>
              <a:rPr lang="en-US" dirty="0" smtClean="0"/>
              <a:t>be inherently </a:t>
            </a:r>
            <a:r>
              <a:rPr lang="en-US" dirty="0"/>
              <a:t>governmental </a:t>
            </a:r>
            <a:r>
              <a:rPr lang="en-US" dirty="0" smtClean="0"/>
              <a:t>[but] approach being in </a:t>
            </a:r>
            <a:r>
              <a:rPr lang="en-US" dirty="0"/>
              <a:t>that category because of the nature </a:t>
            </a:r>
            <a:r>
              <a:rPr lang="en-US" dirty="0" smtClean="0"/>
              <a:t>of the </a:t>
            </a:r>
            <a:r>
              <a:rPr lang="en-US" dirty="0"/>
              <a:t>function and the risk </a:t>
            </a:r>
            <a:r>
              <a:rPr lang="en-US" dirty="0" smtClean="0"/>
              <a:t>that performance </a:t>
            </a:r>
            <a:r>
              <a:rPr lang="en-US" dirty="0"/>
              <a:t>may impinge on </a:t>
            </a:r>
            <a:r>
              <a:rPr lang="en-US" dirty="0" smtClean="0"/>
              <a:t>Federal officials</a:t>
            </a:r>
            <a:r>
              <a:rPr lang="en-US" dirty="0"/>
              <a:t>’ performance of an </a:t>
            </a:r>
            <a:r>
              <a:rPr lang="en-US" dirty="0" smtClean="0"/>
              <a:t>inherently governmental </a:t>
            </a:r>
            <a:r>
              <a:rPr lang="en-US" dirty="0"/>
              <a:t>function</a:t>
            </a:r>
            <a:endParaRPr lang="en-US" u="sng" dirty="0" smtClean="0"/>
          </a:p>
          <a:p>
            <a:r>
              <a:rPr lang="en-US" dirty="0" smtClean="0"/>
              <a:t>Ideally,  use Federal employees for these tasks</a:t>
            </a:r>
          </a:p>
        </p:txBody>
      </p:sp>
    </p:spTree>
    <p:extLst>
      <p:ext uri="{BB962C8B-B14F-4D97-AF65-F5344CB8AC3E}">
        <p14:creationId xmlns:p14="http://schemas.microsoft.com/office/powerpoint/2010/main" val="153590753"/>
      </p:ext>
    </p:extLst>
  </p:cSld>
  <p:clrMapOvr>
    <a:masterClrMapping/>
  </p:clrMapOvr>
  <p:transition>
    <p:fad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Functions Closely Associated with IGF</a:t>
            </a:r>
            <a:endParaRPr lang="en-US" sz="4000" dirty="0"/>
          </a:p>
        </p:txBody>
      </p:sp>
      <p:sp>
        <p:nvSpPr>
          <p:cNvPr id="3" name="Content Placeholder 2"/>
          <p:cNvSpPr>
            <a:spLocks noGrp="1"/>
          </p:cNvSpPr>
          <p:nvPr>
            <p:ph idx="1"/>
          </p:nvPr>
        </p:nvSpPr>
        <p:spPr/>
        <p:txBody>
          <a:bodyPr>
            <a:normAutofit/>
          </a:bodyPr>
          <a:lstStyle/>
          <a:p>
            <a:r>
              <a:rPr lang="en-US" dirty="0" smtClean="0"/>
              <a:t>If contractors are used, possible to approach IGF due to:</a:t>
            </a:r>
          </a:p>
          <a:p>
            <a:pPr lvl="1"/>
            <a:r>
              <a:rPr lang="en-US" dirty="0" smtClean="0"/>
              <a:t>the manner in which the contractor performs the contract or</a:t>
            </a:r>
          </a:p>
          <a:p>
            <a:pPr lvl="1"/>
            <a:r>
              <a:rPr lang="en-US" dirty="0" smtClean="0"/>
              <a:t>the manner in which the Government administers contractor performance.</a:t>
            </a:r>
          </a:p>
          <a:p>
            <a:r>
              <a:rPr lang="en-US" u="sng" dirty="0" smtClean="0"/>
              <a:t>Must</a:t>
            </a:r>
            <a:r>
              <a:rPr lang="en-US" dirty="0" smtClean="0"/>
              <a:t> monitor performance carefully. </a:t>
            </a:r>
          </a:p>
          <a:p>
            <a:r>
              <a:rPr lang="en-US" u="sng" dirty="0" smtClean="0"/>
              <a:t>Must</a:t>
            </a:r>
            <a:r>
              <a:rPr lang="en-US" dirty="0" smtClean="0"/>
              <a:t> write PWS to mitigate such risks.</a:t>
            </a:r>
            <a:endParaRPr lang="en-US" dirty="0"/>
          </a:p>
        </p:txBody>
      </p:sp>
    </p:spTree>
    <p:extLst>
      <p:ext uri="{BB962C8B-B14F-4D97-AF65-F5344CB8AC3E}">
        <p14:creationId xmlns:p14="http://schemas.microsoft.com/office/powerpoint/2010/main" val="674536903"/>
      </p:ext>
    </p:extLst>
  </p:cSld>
  <p:clrMapOvr>
    <a:masterClrMapping/>
  </p:clrMapOvr>
  <p:transition>
    <p:fad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Functions Closely Associated with IGF Examples </a:t>
            </a:r>
            <a:endParaRPr lang="en-US" sz="3600" dirty="0"/>
          </a:p>
        </p:txBody>
      </p:sp>
      <p:sp>
        <p:nvSpPr>
          <p:cNvPr id="3" name="Content Placeholder 2"/>
          <p:cNvSpPr>
            <a:spLocks noGrp="1"/>
          </p:cNvSpPr>
          <p:nvPr>
            <p:ph idx="1"/>
          </p:nvPr>
        </p:nvSpPr>
        <p:spPr/>
        <p:txBody>
          <a:bodyPr>
            <a:normAutofit fontScale="85000" lnSpcReduction="20000"/>
          </a:bodyPr>
          <a:lstStyle/>
          <a:p>
            <a:r>
              <a:rPr lang="en-US" dirty="0"/>
              <a:t>Services that involve or relate </a:t>
            </a:r>
            <a:r>
              <a:rPr lang="en-US" dirty="0" smtClean="0"/>
              <a:t>to:</a:t>
            </a:r>
          </a:p>
          <a:p>
            <a:pPr lvl="1"/>
            <a:r>
              <a:rPr lang="en-US" dirty="0" smtClean="0"/>
              <a:t> budget preparation</a:t>
            </a:r>
          </a:p>
          <a:p>
            <a:pPr lvl="1"/>
            <a:r>
              <a:rPr lang="en-US" dirty="0"/>
              <a:t>reorganization and planning </a:t>
            </a:r>
            <a:r>
              <a:rPr lang="en-US" dirty="0" smtClean="0"/>
              <a:t>activities</a:t>
            </a:r>
          </a:p>
          <a:p>
            <a:pPr lvl="1"/>
            <a:r>
              <a:rPr lang="en-US" dirty="0"/>
              <a:t>analyses, feasibility studies, and strategy options to be used by agency personnel in developing </a:t>
            </a:r>
            <a:r>
              <a:rPr lang="en-US" dirty="0" smtClean="0"/>
              <a:t>policy</a:t>
            </a:r>
          </a:p>
          <a:p>
            <a:pPr lvl="1"/>
            <a:r>
              <a:rPr lang="en-US" dirty="0"/>
              <a:t>the </a:t>
            </a:r>
            <a:r>
              <a:rPr lang="en-US" dirty="0" smtClean="0"/>
              <a:t>development </a:t>
            </a:r>
            <a:r>
              <a:rPr lang="en-US" dirty="0"/>
              <a:t>of </a:t>
            </a:r>
            <a:r>
              <a:rPr lang="en-US" dirty="0" smtClean="0"/>
              <a:t>regulations</a:t>
            </a:r>
          </a:p>
          <a:p>
            <a:r>
              <a:rPr lang="en-US" dirty="0" smtClean="0"/>
              <a:t>Contractors providing assistance </a:t>
            </a:r>
            <a:r>
              <a:rPr lang="en-US" dirty="0"/>
              <a:t>in the development of statements of </a:t>
            </a:r>
            <a:r>
              <a:rPr lang="en-US" dirty="0" smtClean="0"/>
              <a:t>work</a:t>
            </a:r>
          </a:p>
          <a:p>
            <a:r>
              <a:rPr lang="en-US" dirty="0" smtClean="0"/>
              <a:t>Contracting providing information regarding agency policies or regulations, such as attending conferences on behalf of an agency, conducting community relations campaigns, or conducting agency training courses</a:t>
            </a:r>
            <a:endParaRPr lang="en-US" dirty="0"/>
          </a:p>
        </p:txBody>
      </p:sp>
    </p:spTree>
    <p:extLst>
      <p:ext uri="{BB962C8B-B14F-4D97-AF65-F5344CB8AC3E}">
        <p14:creationId xmlns:p14="http://schemas.microsoft.com/office/powerpoint/2010/main" val="1179454963"/>
      </p:ext>
    </p:extLst>
  </p:cSld>
  <p:clrMapOvr>
    <a:masterClrMapping/>
  </p:clrMapOvr>
  <p:transition>
    <p:fad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Services</a:t>
            </a:r>
            <a:endParaRPr lang="en-US" dirty="0"/>
          </a:p>
        </p:txBody>
      </p:sp>
      <p:sp>
        <p:nvSpPr>
          <p:cNvPr id="3" name="Content Placeholder 2"/>
          <p:cNvSpPr>
            <a:spLocks noGrp="1"/>
          </p:cNvSpPr>
          <p:nvPr>
            <p:ph idx="1"/>
          </p:nvPr>
        </p:nvSpPr>
        <p:spPr/>
        <p:txBody>
          <a:bodyPr>
            <a:normAutofit fontScale="92500"/>
          </a:bodyPr>
          <a:lstStyle/>
          <a:p>
            <a:r>
              <a:rPr lang="en-US" dirty="0" smtClean="0"/>
              <a:t>Personal services contract definition</a:t>
            </a:r>
          </a:p>
          <a:p>
            <a:pPr lvl="1"/>
            <a:r>
              <a:rPr lang="en-US" dirty="0" smtClean="0"/>
              <a:t>Contractor personnel appear to be, in effect, government employees</a:t>
            </a:r>
          </a:p>
          <a:p>
            <a:r>
              <a:rPr lang="en-US" dirty="0"/>
              <a:t>Personal services </a:t>
            </a:r>
            <a:r>
              <a:rPr lang="en-US" dirty="0" smtClean="0"/>
              <a:t>contracts are </a:t>
            </a:r>
            <a:r>
              <a:rPr lang="en-US" b="1" u="sng" dirty="0" smtClean="0"/>
              <a:t>prohibited</a:t>
            </a:r>
            <a:endParaRPr lang="en-US" dirty="0"/>
          </a:p>
          <a:p>
            <a:pPr lvl="1"/>
            <a:r>
              <a:rPr lang="en-US" dirty="0"/>
              <a:t>C</a:t>
            </a:r>
            <a:r>
              <a:rPr lang="en-US" dirty="0" smtClean="0"/>
              <a:t>annot circumvent the civil service hiring laws</a:t>
            </a:r>
          </a:p>
          <a:p>
            <a:pPr lvl="1"/>
            <a:r>
              <a:rPr lang="en-US" dirty="0" smtClean="0"/>
              <a:t>Only exception: when </a:t>
            </a:r>
            <a:r>
              <a:rPr lang="en-US" dirty="0"/>
              <a:t>specifically authorized by </a:t>
            </a:r>
            <a:r>
              <a:rPr lang="en-US" dirty="0" smtClean="0"/>
              <a:t>statute</a:t>
            </a:r>
          </a:p>
          <a:p>
            <a:r>
              <a:rPr lang="en-US" dirty="0" smtClean="0"/>
              <a:t>Must provide certification that requirement does not contain personal services (template)</a:t>
            </a:r>
            <a:endParaRPr lang="en-US" dirty="0"/>
          </a:p>
          <a:p>
            <a:pPr lvl="1"/>
            <a:endParaRPr lang="en-US" dirty="0"/>
          </a:p>
        </p:txBody>
      </p:sp>
    </p:spTree>
    <p:extLst>
      <p:ext uri="{BB962C8B-B14F-4D97-AF65-F5344CB8AC3E}">
        <p14:creationId xmlns:p14="http://schemas.microsoft.com/office/powerpoint/2010/main" val="221217477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Lead Times</a:t>
            </a:r>
            <a:endParaRPr lang="en-US" dirty="0"/>
          </a:p>
        </p:txBody>
      </p:sp>
      <p:sp>
        <p:nvSpPr>
          <p:cNvPr id="3" name="Content Placeholder 2"/>
          <p:cNvSpPr>
            <a:spLocks noGrp="1"/>
          </p:cNvSpPr>
          <p:nvPr>
            <p:ph idx="1"/>
          </p:nvPr>
        </p:nvSpPr>
        <p:spPr/>
        <p:txBody>
          <a:bodyPr/>
          <a:lstStyle/>
          <a:p>
            <a:r>
              <a:rPr lang="en-US" dirty="0" smtClean="0"/>
              <a:t>Annual </a:t>
            </a:r>
            <a:r>
              <a:rPr lang="en-US" dirty="0" err="1" smtClean="0"/>
              <a:t>MCICOMBul</a:t>
            </a:r>
            <a:r>
              <a:rPr lang="en-US" dirty="0" smtClean="0"/>
              <a:t> with actual dates</a:t>
            </a:r>
          </a:p>
          <a:p>
            <a:r>
              <a:rPr lang="en-US" dirty="0" smtClean="0"/>
              <a:t>General guidelines:</a:t>
            </a:r>
          </a:p>
          <a:p>
            <a:endParaRPr lang="en-US" dirty="0" smtClean="0"/>
          </a:p>
          <a:p>
            <a:endParaRPr lang="en-US" dirty="0"/>
          </a:p>
          <a:p>
            <a:endParaRPr lang="en-US" dirty="0" smtClean="0"/>
          </a:p>
          <a:p>
            <a:endParaRPr lang="en-US" dirty="0"/>
          </a:p>
          <a:p>
            <a:endParaRPr lang="en-US" dirty="0" smtClean="0"/>
          </a:p>
          <a:p>
            <a:pPr marL="0" indent="0">
              <a:buNone/>
            </a:pPr>
            <a:r>
              <a:rPr lang="en-US" sz="2000" i="1" dirty="0" smtClean="0"/>
              <a:t>Services require a longer lead time due to additional regulatory requirements. Acquisitions greater than $25M require additional review periods for higher level reviews.</a:t>
            </a:r>
            <a:endParaRPr lang="en-US" sz="2000" i="1" dirty="0"/>
          </a:p>
        </p:txBody>
      </p:sp>
      <p:graphicFrame>
        <p:nvGraphicFramePr>
          <p:cNvPr id="4" name="Table 3"/>
          <p:cNvGraphicFramePr>
            <a:graphicFrameLocks noGrp="1"/>
          </p:cNvGraphicFramePr>
          <p:nvPr>
            <p:extLst>
              <p:ext uri="{D42A27DB-BD31-4B8C-83A1-F6EECF244321}">
                <p14:modId xmlns:p14="http://schemas.microsoft.com/office/powerpoint/2010/main" val="1284176207"/>
              </p:ext>
            </p:extLst>
          </p:nvPr>
        </p:nvGraphicFramePr>
        <p:xfrm>
          <a:off x="1807209" y="2702560"/>
          <a:ext cx="5529581" cy="2555240"/>
        </p:xfrm>
        <a:graphic>
          <a:graphicData uri="http://schemas.openxmlformats.org/drawingml/2006/table">
            <a:tbl>
              <a:tblPr firstRow="1" bandRow="1">
                <a:tableStyleId>{5940675A-B579-460E-94D1-54222C63F5DA}</a:tableStyleId>
              </a:tblPr>
              <a:tblGrid>
                <a:gridCol w="2781935"/>
                <a:gridCol w="1373823"/>
                <a:gridCol w="1373823"/>
              </a:tblGrid>
              <a:tr h="370840">
                <a:tc>
                  <a:txBody>
                    <a:bodyPr/>
                    <a:lstStyle/>
                    <a:p>
                      <a:r>
                        <a:rPr lang="en-US" b="1" dirty="0" smtClean="0"/>
                        <a:t>Total Value</a:t>
                      </a:r>
                      <a:endParaRPr lang="en-US" b="1" dirty="0"/>
                    </a:p>
                  </a:txBody>
                  <a:tcPr/>
                </a:tc>
                <a:tc>
                  <a:txBody>
                    <a:bodyPr/>
                    <a:lstStyle/>
                    <a:p>
                      <a:r>
                        <a:rPr lang="en-US" b="1" dirty="0" smtClean="0"/>
                        <a:t>Supply</a:t>
                      </a:r>
                      <a:endParaRPr lang="en-US" b="1" dirty="0"/>
                    </a:p>
                  </a:txBody>
                  <a:tcPr/>
                </a:tc>
                <a:tc>
                  <a:txBody>
                    <a:bodyPr/>
                    <a:lstStyle/>
                    <a:p>
                      <a:r>
                        <a:rPr lang="en-US" b="1" dirty="0" smtClean="0"/>
                        <a:t>Service</a:t>
                      </a:r>
                      <a:endParaRPr lang="en-US" b="1" dirty="0"/>
                    </a:p>
                  </a:txBody>
                  <a:tcPr/>
                </a:tc>
              </a:tr>
              <a:tr h="370840">
                <a:tc>
                  <a:txBody>
                    <a:bodyPr/>
                    <a:lstStyle/>
                    <a:p>
                      <a:pPr marL="0" marR="0">
                        <a:lnSpc>
                          <a:spcPct val="115000"/>
                        </a:lnSpc>
                        <a:spcBef>
                          <a:spcPts val="0"/>
                        </a:spcBef>
                        <a:spcAft>
                          <a:spcPts val="0"/>
                        </a:spcAft>
                      </a:pPr>
                      <a:r>
                        <a:rPr lang="en-US" sz="2000">
                          <a:solidFill>
                            <a:srgbClr val="000000"/>
                          </a:solidFill>
                          <a:effectLst/>
                          <a:latin typeface="+mj-lt"/>
                          <a:ea typeface="Calibri" panose="020F0502020204030204" pitchFamily="34" charset="0"/>
                          <a:cs typeface="Times New Roman" panose="02020603050405020304" pitchFamily="18" charset="0"/>
                        </a:rPr>
                        <a:t>$  </a:t>
                      </a:r>
                      <a:r>
                        <a:rPr lang="en-US" sz="2000" smtClean="0">
                          <a:solidFill>
                            <a:srgbClr val="000000"/>
                          </a:solidFill>
                          <a:effectLst/>
                          <a:latin typeface="+mj-lt"/>
                          <a:ea typeface="Calibri" panose="020F0502020204030204" pitchFamily="34" charset="0"/>
                          <a:cs typeface="Times New Roman" panose="02020603050405020304" pitchFamily="18" charset="0"/>
                        </a:rPr>
                        <a:t>10K </a:t>
                      </a:r>
                      <a:r>
                        <a:rPr lang="en-US" sz="2000">
                          <a:solidFill>
                            <a:srgbClr val="000000"/>
                          </a:solidFill>
                          <a:effectLst/>
                          <a:latin typeface="+mj-lt"/>
                          <a:ea typeface="Calibri" panose="020F0502020204030204" pitchFamily="34" charset="0"/>
                          <a:cs typeface="Times New Roman" panose="02020603050405020304" pitchFamily="18" charset="0"/>
                        </a:rPr>
                        <a:t>~ </a:t>
                      </a:r>
                      <a:r>
                        <a:rPr lang="en-US" sz="2000" smtClean="0">
                          <a:solidFill>
                            <a:srgbClr val="000000"/>
                          </a:solidFill>
                          <a:effectLst/>
                          <a:latin typeface="+mj-lt"/>
                          <a:ea typeface="Calibri" panose="020F0502020204030204" pitchFamily="34" charset="0"/>
                          <a:cs typeface="Times New Roman" panose="02020603050405020304" pitchFamily="18" charset="0"/>
                        </a:rPr>
                        <a:t>$250K</a:t>
                      </a:r>
                      <a:endParaRPr lang="en-US" sz="20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a:solidFill>
                            <a:srgbClr val="000000"/>
                          </a:solidFill>
                          <a:effectLst/>
                          <a:latin typeface="+mj-lt"/>
                          <a:ea typeface="Calibri" panose="020F0502020204030204" pitchFamily="34" charset="0"/>
                          <a:cs typeface="Times New Roman" panose="02020603050405020304" pitchFamily="18" charset="0"/>
                        </a:rPr>
                        <a:t>30 days</a:t>
                      </a:r>
                      <a:endParaRPr lang="en-US" sz="20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dirty="0">
                          <a:solidFill>
                            <a:srgbClr val="000000"/>
                          </a:solidFill>
                          <a:effectLst/>
                          <a:latin typeface="+mj-lt"/>
                          <a:ea typeface="Calibri" panose="020F0502020204030204" pitchFamily="34" charset="0"/>
                          <a:cs typeface="Times New Roman" panose="02020603050405020304" pitchFamily="18" charset="0"/>
                        </a:rPr>
                        <a:t>30 days</a:t>
                      </a:r>
                      <a:endParaRPr lang="en-US" sz="2000" dirty="0">
                        <a:effectLst/>
                        <a:latin typeface="+mj-lt"/>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15000"/>
                        </a:lnSpc>
                        <a:spcBef>
                          <a:spcPts val="0"/>
                        </a:spcBef>
                        <a:spcAft>
                          <a:spcPts val="0"/>
                        </a:spcAft>
                      </a:pPr>
                      <a:r>
                        <a:rPr lang="en-US" sz="2000" dirty="0" smtClean="0">
                          <a:solidFill>
                            <a:srgbClr val="000000"/>
                          </a:solidFill>
                          <a:effectLst/>
                          <a:latin typeface="+mj-lt"/>
                          <a:ea typeface="Calibri" panose="020F0502020204030204" pitchFamily="34" charset="0"/>
                          <a:cs typeface="Times New Roman" panose="02020603050405020304" pitchFamily="18" charset="0"/>
                        </a:rPr>
                        <a:t>$250K </a:t>
                      </a:r>
                      <a:r>
                        <a:rPr lang="en-US" sz="2000" dirty="0">
                          <a:solidFill>
                            <a:srgbClr val="000000"/>
                          </a:solidFill>
                          <a:effectLst/>
                          <a:latin typeface="+mj-lt"/>
                          <a:ea typeface="Calibri" panose="020F0502020204030204" pitchFamily="34" charset="0"/>
                          <a:cs typeface="Times New Roman" panose="02020603050405020304" pitchFamily="18" charset="0"/>
                        </a:rPr>
                        <a:t>~ $ 7M (CI)</a:t>
                      </a:r>
                      <a:endParaRPr lang="en-US" sz="20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a:solidFill>
                            <a:srgbClr val="000000"/>
                          </a:solidFill>
                          <a:effectLst/>
                          <a:latin typeface="+mj-lt"/>
                          <a:ea typeface="Calibri" panose="020F0502020204030204" pitchFamily="34" charset="0"/>
                          <a:cs typeface="Times New Roman" panose="02020603050405020304" pitchFamily="18" charset="0"/>
                        </a:rPr>
                        <a:t>120 days</a:t>
                      </a:r>
                      <a:endParaRPr lang="en-US" sz="20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dirty="0">
                          <a:solidFill>
                            <a:srgbClr val="000000"/>
                          </a:solidFill>
                          <a:effectLst/>
                          <a:latin typeface="+mj-lt"/>
                          <a:ea typeface="Calibri" panose="020F0502020204030204" pitchFamily="34" charset="0"/>
                          <a:cs typeface="Times New Roman" panose="02020603050405020304" pitchFamily="18" charset="0"/>
                        </a:rPr>
                        <a:t>150 days</a:t>
                      </a:r>
                      <a:endParaRPr lang="en-US" sz="2000" dirty="0">
                        <a:effectLst/>
                        <a:latin typeface="+mj-lt"/>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15000"/>
                        </a:lnSpc>
                        <a:spcBef>
                          <a:spcPts val="0"/>
                        </a:spcBef>
                        <a:spcAft>
                          <a:spcPts val="0"/>
                        </a:spcAft>
                      </a:pPr>
                      <a:r>
                        <a:rPr lang="en-US" sz="2000" dirty="0" smtClean="0">
                          <a:solidFill>
                            <a:srgbClr val="000000"/>
                          </a:solidFill>
                          <a:effectLst/>
                          <a:latin typeface="+mj-lt"/>
                          <a:ea typeface="Calibri" panose="020F0502020204030204" pitchFamily="34" charset="0"/>
                          <a:cs typeface="Times New Roman" panose="02020603050405020304" pitchFamily="18" charset="0"/>
                        </a:rPr>
                        <a:t>$250K </a:t>
                      </a:r>
                      <a:r>
                        <a:rPr lang="en-US" sz="2000" dirty="0">
                          <a:solidFill>
                            <a:srgbClr val="000000"/>
                          </a:solidFill>
                          <a:effectLst/>
                          <a:latin typeface="+mj-lt"/>
                          <a:ea typeface="Calibri" panose="020F0502020204030204" pitchFamily="34" charset="0"/>
                          <a:cs typeface="Times New Roman" panose="02020603050405020304" pitchFamily="18" charset="0"/>
                        </a:rPr>
                        <a:t>~ $10M (non-CI)</a:t>
                      </a:r>
                      <a:endParaRPr lang="en-US" sz="2000" dirty="0">
                        <a:effectLst/>
                        <a:latin typeface="+mj-lt"/>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2000" dirty="0">
                          <a:solidFill>
                            <a:srgbClr val="000000"/>
                          </a:solidFill>
                          <a:effectLst/>
                          <a:latin typeface="+mj-lt"/>
                          <a:ea typeface="Calibri" panose="020F0502020204030204" pitchFamily="34" charset="0"/>
                          <a:cs typeface="Times New Roman" panose="02020603050405020304" pitchFamily="18" charset="0"/>
                        </a:rPr>
                        <a:t>$  7M ~ $10M (CI)</a:t>
                      </a:r>
                      <a:endParaRPr lang="en-US" sz="20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dirty="0">
                          <a:solidFill>
                            <a:srgbClr val="000000"/>
                          </a:solidFill>
                          <a:effectLst/>
                          <a:latin typeface="+mj-lt"/>
                          <a:ea typeface="Calibri" panose="020F0502020204030204" pitchFamily="34" charset="0"/>
                          <a:cs typeface="Times New Roman" panose="02020603050405020304" pitchFamily="18" charset="0"/>
                        </a:rPr>
                        <a:t>190 </a:t>
                      </a:r>
                      <a:r>
                        <a:rPr lang="en-US" sz="2000" dirty="0" smtClean="0">
                          <a:solidFill>
                            <a:srgbClr val="000000"/>
                          </a:solidFill>
                          <a:effectLst/>
                          <a:latin typeface="+mj-lt"/>
                          <a:ea typeface="Calibri" panose="020F0502020204030204" pitchFamily="34" charset="0"/>
                          <a:cs typeface="Times New Roman" panose="02020603050405020304" pitchFamily="18" charset="0"/>
                        </a:rPr>
                        <a:t>days</a:t>
                      </a:r>
                      <a:endParaRPr lang="en-US" sz="20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dirty="0">
                          <a:solidFill>
                            <a:srgbClr val="000000"/>
                          </a:solidFill>
                          <a:effectLst/>
                          <a:latin typeface="+mj-lt"/>
                          <a:ea typeface="Calibri" panose="020F0502020204030204" pitchFamily="34" charset="0"/>
                          <a:cs typeface="Times New Roman" panose="02020603050405020304" pitchFamily="18" charset="0"/>
                        </a:rPr>
                        <a:t>240 </a:t>
                      </a:r>
                      <a:r>
                        <a:rPr lang="en-US" sz="2000" dirty="0" smtClean="0">
                          <a:solidFill>
                            <a:srgbClr val="000000"/>
                          </a:solidFill>
                          <a:effectLst/>
                          <a:latin typeface="+mj-lt"/>
                          <a:ea typeface="Calibri" panose="020F0502020204030204" pitchFamily="34" charset="0"/>
                          <a:cs typeface="Times New Roman" panose="02020603050405020304" pitchFamily="18" charset="0"/>
                        </a:rPr>
                        <a:t>days</a:t>
                      </a:r>
                      <a:endParaRPr lang="en-US" sz="2000" dirty="0">
                        <a:effectLst/>
                        <a:latin typeface="+mj-lt"/>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15000"/>
                        </a:lnSpc>
                        <a:spcBef>
                          <a:spcPts val="0"/>
                        </a:spcBef>
                        <a:spcAft>
                          <a:spcPts val="0"/>
                        </a:spcAft>
                      </a:pPr>
                      <a:r>
                        <a:rPr lang="en-US" sz="2000">
                          <a:solidFill>
                            <a:srgbClr val="000000"/>
                          </a:solidFill>
                          <a:effectLst/>
                          <a:latin typeface="+mj-lt"/>
                          <a:ea typeface="Calibri" panose="020F0502020204030204" pitchFamily="34" charset="0"/>
                          <a:cs typeface="Times New Roman" panose="02020603050405020304" pitchFamily="18" charset="0"/>
                        </a:rPr>
                        <a:t>$ 10M ~ $50M</a:t>
                      </a:r>
                      <a:endParaRPr lang="en-US" sz="200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dirty="0">
                          <a:solidFill>
                            <a:srgbClr val="000000"/>
                          </a:solidFill>
                          <a:effectLst/>
                          <a:latin typeface="+mj-lt"/>
                          <a:ea typeface="Calibri" panose="020F0502020204030204" pitchFamily="34" charset="0"/>
                          <a:cs typeface="Times New Roman" panose="02020603050405020304" pitchFamily="18" charset="0"/>
                        </a:rPr>
                        <a:t>270 </a:t>
                      </a:r>
                      <a:r>
                        <a:rPr lang="en-US" sz="2000" dirty="0" smtClean="0">
                          <a:solidFill>
                            <a:srgbClr val="000000"/>
                          </a:solidFill>
                          <a:effectLst/>
                          <a:latin typeface="+mj-lt"/>
                          <a:ea typeface="Calibri" panose="020F0502020204030204" pitchFamily="34" charset="0"/>
                          <a:cs typeface="Times New Roman" panose="02020603050405020304" pitchFamily="18" charset="0"/>
                        </a:rPr>
                        <a:t>days</a:t>
                      </a:r>
                      <a:endParaRPr lang="en-US" sz="20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dirty="0">
                          <a:solidFill>
                            <a:srgbClr val="000000"/>
                          </a:solidFill>
                          <a:effectLst/>
                          <a:latin typeface="+mj-lt"/>
                          <a:ea typeface="Calibri" panose="020F0502020204030204" pitchFamily="34" charset="0"/>
                          <a:cs typeface="Times New Roman" panose="02020603050405020304" pitchFamily="18" charset="0"/>
                        </a:rPr>
                        <a:t>290 </a:t>
                      </a:r>
                      <a:r>
                        <a:rPr lang="en-US" sz="2000" dirty="0" smtClean="0">
                          <a:solidFill>
                            <a:srgbClr val="000000"/>
                          </a:solidFill>
                          <a:effectLst/>
                          <a:latin typeface="+mj-lt"/>
                          <a:ea typeface="Calibri" panose="020F0502020204030204" pitchFamily="34" charset="0"/>
                          <a:cs typeface="Times New Roman" panose="02020603050405020304" pitchFamily="18" charset="0"/>
                        </a:rPr>
                        <a:t>days</a:t>
                      </a:r>
                      <a:endParaRPr lang="en-US" sz="2000" dirty="0">
                        <a:effectLst/>
                        <a:latin typeface="+mj-lt"/>
                        <a:ea typeface="Calibri" panose="020F0502020204030204" pitchFamily="34" charset="0"/>
                        <a:cs typeface="Times New Roman" panose="02020603050405020304" pitchFamily="18" charset="0"/>
                      </a:endParaRPr>
                    </a:p>
                  </a:txBody>
                  <a:tcPr marL="68580" marR="68580" marT="0" marB="0"/>
                </a:tc>
              </a:tr>
              <a:tr h="370840">
                <a:tc>
                  <a:txBody>
                    <a:bodyPr/>
                    <a:lstStyle/>
                    <a:p>
                      <a:pPr marL="0" marR="0">
                        <a:lnSpc>
                          <a:spcPct val="115000"/>
                        </a:lnSpc>
                        <a:spcBef>
                          <a:spcPts val="0"/>
                        </a:spcBef>
                        <a:spcAft>
                          <a:spcPts val="0"/>
                        </a:spcAft>
                      </a:pPr>
                      <a:r>
                        <a:rPr lang="en-US" sz="2000" dirty="0">
                          <a:solidFill>
                            <a:srgbClr val="000000"/>
                          </a:solidFill>
                          <a:effectLst/>
                          <a:latin typeface="+mj-lt"/>
                          <a:ea typeface="Calibri" panose="020F0502020204030204" pitchFamily="34" charset="0"/>
                          <a:cs typeface="Times New Roman" panose="02020603050405020304" pitchFamily="18" charset="0"/>
                        </a:rPr>
                        <a:t>&gt;$50M</a:t>
                      </a:r>
                      <a:endParaRPr lang="en-US" sz="20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dirty="0">
                          <a:solidFill>
                            <a:srgbClr val="000000"/>
                          </a:solidFill>
                          <a:effectLst/>
                          <a:latin typeface="+mj-lt"/>
                          <a:ea typeface="Calibri" panose="020F0502020204030204" pitchFamily="34" charset="0"/>
                          <a:cs typeface="Times New Roman" panose="02020603050405020304" pitchFamily="18" charset="0"/>
                        </a:rPr>
                        <a:t>365 </a:t>
                      </a:r>
                      <a:r>
                        <a:rPr lang="en-US" sz="2000" dirty="0" smtClean="0">
                          <a:solidFill>
                            <a:srgbClr val="000000"/>
                          </a:solidFill>
                          <a:effectLst/>
                          <a:latin typeface="+mj-lt"/>
                          <a:ea typeface="Calibri" panose="020F0502020204030204" pitchFamily="34" charset="0"/>
                          <a:cs typeface="Times New Roman" panose="02020603050405020304" pitchFamily="18" charset="0"/>
                        </a:rPr>
                        <a:t>days</a:t>
                      </a:r>
                      <a:endParaRPr lang="en-US" sz="2000" dirty="0">
                        <a:effectLst/>
                        <a:latin typeface="+mj-lt"/>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15000"/>
                        </a:lnSpc>
                        <a:spcBef>
                          <a:spcPts val="0"/>
                        </a:spcBef>
                        <a:spcAft>
                          <a:spcPts val="0"/>
                        </a:spcAft>
                      </a:pPr>
                      <a:r>
                        <a:rPr lang="en-US" sz="2000" dirty="0">
                          <a:solidFill>
                            <a:srgbClr val="000000"/>
                          </a:solidFill>
                          <a:effectLst/>
                          <a:latin typeface="+mj-lt"/>
                          <a:ea typeface="Calibri" panose="020F0502020204030204" pitchFamily="34" charset="0"/>
                          <a:cs typeface="Times New Roman" panose="02020603050405020304" pitchFamily="18" charset="0"/>
                        </a:rPr>
                        <a:t>365 </a:t>
                      </a:r>
                      <a:r>
                        <a:rPr lang="en-US" sz="2000" dirty="0" smtClean="0">
                          <a:solidFill>
                            <a:srgbClr val="000000"/>
                          </a:solidFill>
                          <a:effectLst/>
                          <a:latin typeface="+mj-lt"/>
                          <a:ea typeface="Calibri" panose="020F0502020204030204" pitchFamily="34" charset="0"/>
                          <a:cs typeface="Times New Roman" panose="02020603050405020304" pitchFamily="18" charset="0"/>
                        </a:rPr>
                        <a:t>days</a:t>
                      </a:r>
                      <a:endParaRPr lang="en-US" sz="2000" dirty="0">
                        <a:effectLst/>
                        <a:latin typeface="+mj-lt"/>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179487220"/>
      </p:ext>
    </p:extLst>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Services</a:t>
            </a:r>
            <a:endParaRPr lang="en-US" dirty="0"/>
          </a:p>
        </p:txBody>
      </p:sp>
      <p:sp>
        <p:nvSpPr>
          <p:cNvPr id="3" name="Content Placeholder 2"/>
          <p:cNvSpPr>
            <a:spLocks noGrp="1"/>
          </p:cNvSpPr>
          <p:nvPr>
            <p:ph idx="1"/>
          </p:nvPr>
        </p:nvSpPr>
        <p:spPr/>
        <p:txBody>
          <a:bodyPr/>
          <a:lstStyle/>
          <a:p>
            <a:r>
              <a:rPr lang="en-US" dirty="0" smtClean="0"/>
              <a:t>Avoid contract terms that result in employer-employee relationship</a:t>
            </a:r>
          </a:p>
          <a:p>
            <a:r>
              <a:rPr lang="en-US" dirty="0" smtClean="0"/>
              <a:t>Avoid administering contract in a way that results in employer-employee relationship</a:t>
            </a:r>
          </a:p>
          <a:p>
            <a:pPr lvl="1"/>
            <a:r>
              <a:rPr lang="en-US" dirty="0" smtClean="0"/>
              <a:t>Do not direct </a:t>
            </a:r>
            <a:r>
              <a:rPr lang="en-US" dirty="0" err="1" smtClean="0"/>
              <a:t>ktr</a:t>
            </a:r>
            <a:r>
              <a:rPr lang="en-US" dirty="0" smtClean="0"/>
              <a:t> employees</a:t>
            </a:r>
          </a:p>
          <a:p>
            <a:pPr lvl="1"/>
            <a:r>
              <a:rPr lang="en-US" dirty="0" smtClean="0"/>
              <a:t>Do not discipline </a:t>
            </a:r>
            <a:r>
              <a:rPr lang="en-US" dirty="0" err="1" smtClean="0"/>
              <a:t>ktr</a:t>
            </a:r>
            <a:r>
              <a:rPr lang="en-US" dirty="0" smtClean="0"/>
              <a:t> employees</a:t>
            </a:r>
          </a:p>
          <a:p>
            <a:pPr lvl="1"/>
            <a:r>
              <a:rPr lang="en-US" dirty="0" smtClean="0"/>
              <a:t>Do not dis/approve </a:t>
            </a:r>
            <a:r>
              <a:rPr lang="en-US" dirty="0" err="1" smtClean="0"/>
              <a:t>ktr</a:t>
            </a:r>
            <a:r>
              <a:rPr lang="en-US" dirty="0" smtClean="0"/>
              <a:t> employee leave</a:t>
            </a:r>
          </a:p>
          <a:p>
            <a:pPr lvl="1"/>
            <a:r>
              <a:rPr lang="en-US" dirty="0" smtClean="0"/>
              <a:t>Do not talk of hiring or firing </a:t>
            </a:r>
            <a:r>
              <a:rPr lang="en-US" dirty="0" err="1" smtClean="0"/>
              <a:t>ktr</a:t>
            </a:r>
            <a:r>
              <a:rPr lang="en-US" dirty="0" smtClean="0"/>
              <a:t> employees</a:t>
            </a:r>
            <a:endParaRPr lang="en-US" dirty="0"/>
          </a:p>
        </p:txBody>
      </p:sp>
    </p:spTree>
    <p:extLst>
      <p:ext uri="{BB962C8B-B14F-4D97-AF65-F5344CB8AC3E}">
        <p14:creationId xmlns:p14="http://schemas.microsoft.com/office/powerpoint/2010/main" val="820317462"/>
      </p:ext>
    </p:extLst>
  </p:cSld>
  <p:clrMapOvr>
    <a:masterClrMapping/>
  </p:clrMapOvr>
  <p:transition>
    <p:fad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u="sng" dirty="0" smtClean="0"/>
              <a:t>Independent</a:t>
            </a:r>
            <a:r>
              <a:rPr lang="en-US" sz="3200" dirty="0" smtClean="0"/>
              <a:t> Government Cost Estimate</a:t>
            </a:r>
            <a:endParaRPr lang="en-US" sz="3200" dirty="0"/>
          </a:p>
        </p:txBody>
      </p:sp>
      <p:sp>
        <p:nvSpPr>
          <p:cNvPr id="3" name="Content Placeholder 2"/>
          <p:cNvSpPr>
            <a:spLocks noGrp="1"/>
          </p:cNvSpPr>
          <p:nvPr>
            <p:ph idx="1"/>
          </p:nvPr>
        </p:nvSpPr>
        <p:spPr/>
        <p:txBody>
          <a:bodyPr/>
          <a:lstStyle/>
          <a:p>
            <a:r>
              <a:rPr lang="en-US" dirty="0" smtClean="0"/>
              <a:t>IGCE is your estimate for what you expect to pay</a:t>
            </a:r>
          </a:p>
          <a:p>
            <a:r>
              <a:rPr lang="en-US" dirty="0" smtClean="0"/>
              <a:t>Breakdown of all costs (labor, supplies, equipment, indirect costs, profit/fee, etc.)</a:t>
            </a:r>
          </a:p>
          <a:p>
            <a:r>
              <a:rPr lang="en-US" dirty="0" smtClean="0"/>
              <a:t>Uses:</a:t>
            </a:r>
          </a:p>
          <a:p>
            <a:pPr lvl="1"/>
            <a:r>
              <a:rPr lang="en-US" dirty="0" smtClean="0"/>
              <a:t>Basis for securing funds</a:t>
            </a:r>
          </a:p>
          <a:p>
            <a:pPr lvl="1"/>
            <a:r>
              <a:rPr lang="en-US" dirty="0" smtClean="0"/>
              <a:t>Aids in determining acquisition strategy and timeline</a:t>
            </a:r>
          </a:p>
          <a:p>
            <a:pPr lvl="1"/>
            <a:r>
              <a:rPr lang="en-US" dirty="0" smtClean="0"/>
              <a:t>Used to determine fair and reasonable pricing</a:t>
            </a:r>
            <a:endParaRPr lang="en-US" dirty="0"/>
          </a:p>
        </p:txBody>
      </p:sp>
    </p:spTree>
    <p:extLst>
      <p:ext uri="{BB962C8B-B14F-4D97-AF65-F5344CB8AC3E}">
        <p14:creationId xmlns:p14="http://schemas.microsoft.com/office/powerpoint/2010/main" val="1921327879"/>
      </p:ext>
    </p:extLst>
  </p:cSld>
  <p:clrMapOvr>
    <a:masterClrMapping/>
  </p:clrMapOvr>
  <p:transition>
    <p:fad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IGCE</a:t>
            </a:r>
            <a:endParaRPr lang="en-US" dirty="0"/>
          </a:p>
        </p:txBody>
      </p:sp>
      <p:sp>
        <p:nvSpPr>
          <p:cNvPr id="3" name="Content Placeholder 2"/>
          <p:cNvSpPr>
            <a:spLocks noGrp="1"/>
          </p:cNvSpPr>
          <p:nvPr>
            <p:ph idx="1"/>
          </p:nvPr>
        </p:nvSpPr>
        <p:spPr/>
        <p:txBody>
          <a:bodyPr/>
          <a:lstStyle/>
          <a:p>
            <a:r>
              <a:rPr lang="en-US" dirty="0" smtClean="0"/>
              <a:t>IGCEs are For Official Use Only</a:t>
            </a:r>
          </a:p>
          <a:p>
            <a:r>
              <a:rPr lang="en-US" dirty="0" smtClean="0"/>
              <a:t>No template. IGCEs vary based on:</a:t>
            </a:r>
          </a:p>
          <a:p>
            <a:pPr lvl="1"/>
            <a:r>
              <a:rPr lang="en-US" dirty="0" smtClean="0"/>
              <a:t>Complexity</a:t>
            </a:r>
          </a:p>
          <a:p>
            <a:pPr lvl="1"/>
            <a:r>
              <a:rPr lang="en-US" dirty="0" smtClean="0"/>
              <a:t>Supply vs. service</a:t>
            </a:r>
          </a:p>
          <a:p>
            <a:r>
              <a:rPr lang="en-US" dirty="0" smtClean="0"/>
              <a:t>Do not ask contractors for quotes</a:t>
            </a:r>
          </a:p>
          <a:p>
            <a:pPr lvl="1"/>
            <a:r>
              <a:rPr lang="en-US" dirty="0" smtClean="0"/>
              <a:t>Requests for quotes should come from KO to avoid misunderstandings</a:t>
            </a:r>
          </a:p>
          <a:p>
            <a:pPr lvl="1"/>
            <a:endParaRPr lang="en-US" dirty="0"/>
          </a:p>
        </p:txBody>
      </p:sp>
    </p:spTree>
    <p:extLst>
      <p:ext uri="{BB962C8B-B14F-4D97-AF65-F5344CB8AC3E}">
        <p14:creationId xmlns:p14="http://schemas.microsoft.com/office/powerpoint/2010/main" val="2798763732"/>
      </p:ext>
    </p:extLst>
  </p:cSld>
  <p:clrMapOvr>
    <a:masterClrMapping/>
  </p:clrMapOvr>
  <p:transition>
    <p:fad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IGCE</a:t>
            </a:r>
            <a:endParaRPr lang="en-US" dirty="0"/>
          </a:p>
        </p:txBody>
      </p:sp>
      <p:sp>
        <p:nvSpPr>
          <p:cNvPr id="3" name="Content Placeholder 2"/>
          <p:cNvSpPr>
            <a:spLocks noGrp="1"/>
          </p:cNvSpPr>
          <p:nvPr>
            <p:ph idx="1"/>
          </p:nvPr>
        </p:nvSpPr>
        <p:spPr/>
        <p:txBody>
          <a:bodyPr/>
          <a:lstStyle/>
          <a:p>
            <a:r>
              <a:rPr lang="en-US" dirty="0" smtClean="0"/>
              <a:t>Must document and address:</a:t>
            </a:r>
          </a:p>
          <a:p>
            <a:pPr marL="971550" lvl="1" indent="-514350">
              <a:buFont typeface="+mj-lt"/>
              <a:buAutoNum type="arabicPeriod"/>
            </a:pPr>
            <a:r>
              <a:rPr lang="en-US" dirty="0" smtClean="0"/>
              <a:t>How was the estimate made?</a:t>
            </a:r>
          </a:p>
          <a:p>
            <a:pPr marL="971550" lvl="1" indent="-514350">
              <a:buFont typeface="+mj-lt"/>
              <a:buAutoNum type="arabicPeriod"/>
            </a:pPr>
            <a:r>
              <a:rPr lang="en-US" dirty="0" smtClean="0"/>
              <a:t>What assumptions were made?</a:t>
            </a:r>
          </a:p>
          <a:p>
            <a:pPr marL="971550" lvl="1" indent="-514350">
              <a:buFont typeface="+mj-lt"/>
              <a:buAutoNum type="arabicPeriod"/>
            </a:pPr>
            <a:r>
              <a:rPr lang="en-US" dirty="0" smtClean="0"/>
              <a:t>What information or tools were used?</a:t>
            </a:r>
          </a:p>
          <a:p>
            <a:pPr marL="971550" lvl="1" indent="-514350">
              <a:buFont typeface="+mj-lt"/>
              <a:buAutoNum type="arabicPeriod"/>
            </a:pPr>
            <a:r>
              <a:rPr lang="en-US" dirty="0" smtClean="0"/>
              <a:t>Where was the information obtained?</a:t>
            </a:r>
          </a:p>
          <a:p>
            <a:pPr marL="971550" lvl="1" indent="-514350">
              <a:buFont typeface="+mj-lt"/>
              <a:buAutoNum type="arabicPeriod"/>
            </a:pPr>
            <a:r>
              <a:rPr lang="en-US" dirty="0" smtClean="0"/>
              <a:t>How did previous estimates compare to previous prices paid?</a:t>
            </a:r>
            <a:endParaRPr lang="en-US" dirty="0"/>
          </a:p>
        </p:txBody>
      </p:sp>
    </p:spTree>
    <p:extLst>
      <p:ext uri="{BB962C8B-B14F-4D97-AF65-F5344CB8AC3E}">
        <p14:creationId xmlns:p14="http://schemas.microsoft.com/office/powerpoint/2010/main" val="2988687978"/>
      </p:ext>
    </p:extLst>
  </p:cSld>
  <p:clrMapOvr>
    <a:masterClrMapping/>
  </p:clrMapOvr>
  <p:transition>
    <p:fad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DD Form 254</a:t>
            </a:r>
            <a:endParaRPr lang="en-US" dirty="0"/>
          </a:p>
        </p:txBody>
      </p:sp>
      <p:sp>
        <p:nvSpPr>
          <p:cNvPr id="3" name="Content Placeholder 2"/>
          <p:cNvSpPr>
            <a:spLocks noGrp="1"/>
          </p:cNvSpPr>
          <p:nvPr>
            <p:ph idx="1"/>
          </p:nvPr>
        </p:nvSpPr>
        <p:spPr/>
        <p:txBody>
          <a:bodyPr/>
          <a:lstStyle/>
          <a:p>
            <a:r>
              <a:rPr lang="en-US" dirty="0" smtClean="0"/>
              <a:t>Documents security requirements</a:t>
            </a:r>
          </a:p>
          <a:p>
            <a:r>
              <a:rPr lang="en-US" dirty="0" smtClean="0"/>
              <a:t>Form and its use in acquisition process governed by the Industrial Security Regulation (DoD 5220.22-R)</a:t>
            </a:r>
          </a:p>
          <a:p>
            <a:r>
              <a:rPr lang="en-US" dirty="0" smtClean="0"/>
              <a:t>You draft with your Security Officer</a:t>
            </a:r>
          </a:p>
          <a:p>
            <a:pPr lvl="1"/>
            <a:r>
              <a:rPr lang="en-US" dirty="0" smtClean="0"/>
              <a:t>Draft will be released with solicitation</a:t>
            </a:r>
          </a:p>
          <a:p>
            <a:pPr lvl="1"/>
            <a:r>
              <a:rPr lang="en-US" dirty="0" smtClean="0"/>
              <a:t>Final copy will be part of awarded contract</a:t>
            </a:r>
            <a:endParaRPr lang="en-US" dirty="0"/>
          </a:p>
        </p:txBody>
      </p:sp>
    </p:spTree>
    <p:extLst>
      <p:ext uri="{BB962C8B-B14F-4D97-AF65-F5344CB8AC3E}">
        <p14:creationId xmlns:p14="http://schemas.microsoft.com/office/powerpoint/2010/main" val="2992702466"/>
      </p:ext>
    </p:extLst>
  </p:cSld>
  <p:clrMapOvr>
    <a:masterClrMapping/>
  </p:clrMapOvr>
  <p:transition>
    <p:fade/>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b="7778"/>
          <a:stretch/>
        </p:blipFill>
        <p:spPr>
          <a:xfrm>
            <a:off x="2590800" y="1905000"/>
            <a:ext cx="3978313" cy="3962400"/>
          </a:xfrm>
          <a:prstGeom prst="rect">
            <a:avLst/>
          </a:prstGeom>
        </p:spPr>
      </p:pic>
      <p:sp>
        <p:nvSpPr>
          <p:cNvPr id="2" name="Title 1"/>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883277837"/>
      </p:ext>
    </p:extLst>
  </p:cSld>
  <p:clrMapOvr>
    <a:masterClrMapping/>
  </p:clrMapOvr>
  <p:transition>
    <p:fade/>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General Info</a:t>
            </a:r>
          </a:p>
          <a:p>
            <a:r>
              <a:rPr lang="en-US" dirty="0" smtClean="0"/>
              <a:t>Acquisition Process Overview</a:t>
            </a:r>
          </a:p>
          <a:p>
            <a:r>
              <a:rPr lang="en-US" dirty="0" smtClean="0"/>
              <a:t>Requirement Identification</a:t>
            </a:r>
          </a:p>
          <a:p>
            <a:r>
              <a:rPr lang="en-US" dirty="0" smtClean="0"/>
              <a:t>Procurement Requests</a:t>
            </a:r>
          </a:p>
          <a:p>
            <a:r>
              <a:rPr lang="en-US" b="1" dirty="0" smtClean="0"/>
              <a:t>Solicitation Role</a:t>
            </a:r>
          </a:p>
          <a:p>
            <a:r>
              <a:rPr lang="en-US" dirty="0" smtClean="0"/>
              <a:t>Post-Award Role</a:t>
            </a:r>
          </a:p>
          <a:p>
            <a:r>
              <a:rPr lang="en-US" dirty="0" smtClean="0"/>
              <a:t>Final Words</a:t>
            </a:r>
            <a:endParaRPr lang="en-US" dirty="0"/>
          </a:p>
        </p:txBody>
      </p:sp>
    </p:spTree>
    <p:extLst>
      <p:ext uri="{BB962C8B-B14F-4D97-AF65-F5344CB8AC3E}">
        <p14:creationId xmlns:p14="http://schemas.microsoft.com/office/powerpoint/2010/main" val="4158813696"/>
      </p:ext>
    </p:extLst>
  </p:cSld>
  <p:clrMapOvr>
    <a:masterClrMapping/>
  </p:clrMapOvr>
  <p:transition>
    <p:fade/>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PR Submission</a:t>
            </a:r>
            <a:endParaRPr lang="en-US" dirty="0"/>
          </a:p>
        </p:txBody>
      </p:sp>
      <p:sp>
        <p:nvSpPr>
          <p:cNvPr id="3" name="Content Placeholder 2"/>
          <p:cNvSpPr>
            <a:spLocks noGrp="1"/>
          </p:cNvSpPr>
          <p:nvPr>
            <p:ph idx="1"/>
          </p:nvPr>
        </p:nvSpPr>
        <p:spPr/>
        <p:txBody>
          <a:bodyPr/>
          <a:lstStyle/>
          <a:p>
            <a:r>
              <a:rPr lang="en-US" dirty="0" smtClean="0"/>
              <a:t>Must remain available</a:t>
            </a:r>
          </a:p>
          <a:p>
            <a:pPr lvl="1"/>
            <a:r>
              <a:rPr lang="en-US" dirty="0" smtClean="0"/>
              <a:t>Respond to contracting officer requests for information</a:t>
            </a:r>
          </a:p>
          <a:p>
            <a:pPr lvl="1"/>
            <a:r>
              <a:rPr lang="en-US" dirty="0" smtClean="0"/>
              <a:t>Edit/revise PR documents</a:t>
            </a:r>
          </a:p>
          <a:p>
            <a:pPr lvl="1"/>
            <a:r>
              <a:rPr lang="en-US" dirty="0" smtClean="0"/>
              <a:t>Review potential contractor capability statements and prepare narrative assessment</a:t>
            </a:r>
          </a:p>
          <a:p>
            <a:pPr lvl="1"/>
            <a:r>
              <a:rPr lang="en-US" dirty="0" smtClean="0"/>
              <a:t>Aid in drafting, reviewing, and approving solicitation documents (such as acquisition strategy, source selection plan, solicitation)</a:t>
            </a:r>
            <a:endParaRPr lang="en-US" dirty="0"/>
          </a:p>
        </p:txBody>
      </p:sp>
    </p:spTree>
    <p:extLst>
      <p:ext uri="{BB962C8B-B14F-4D97-AF65-F5344CB8AC3E}">
        <p14:creationId xmlns:p14="http://schemas.microsoft.com/office/powerpoint/2010/main" val="1047623230"/>
      </p:ext>
    </p:extLst>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Solicitation Issuance</a:t>
            </a:r>
            <a:endParaRPr lang="en-US" dirty="0"/>
          </a:p>
        </p:txBody>
      </p:sp>
      <p:sp>
        <p:nvSpPr>
          <p:cNvPr id="3" name="Content Placeholder 2"/>
          <p:cNvSpPr>
            <a:spLocks noGrp="1"/>
          </p:cNvSpPr>
          <p:nvPr>
            <p:ph idx="1"/>
          </p:nvPr>
        </p:nvSpPr>
        <p:spPr/>
        <p:txBody>
          <a:bodyPr/>
          <a:lstStyle/>
          <a:p>
            <a:r>
              <a:rPr lang="en-US" b="1" dirty="0" smtClean="0">
                <a:solidFill>
                  <a:srgbClr val="FF0000"/>
                </a:solidFill>
              </a:rPr>
              <a:t>REFER ALL INDUSTRY QUESTIONS OR REQUESTS FOR INFORMATION TO THE CONTRACTING OFFICER</a:t>
            </a:r>
          </a:p>
          <a:p>
            <a:r>
              <a:rPr lang="en-US" dirty="0" smtClean="0"/>
              <a:t>Provide answers to received questions to the contracting officer</a:t>
            </a:r>
            <a:endParaRPr lang="en-US" dirty="0"/>
          </a:p>
        </p:txBody>
      </p:sp>
    </p:spTree>
    <p:extLst>
      <p:ext uri="{BB962C8B-B14F-4D97-AF65-F5344CB8AC3E}">
        <p14:creationId xmlns:p14="http://schemas.microsoft.com/office/powerpoint/2010/main" val="2555258554"/>
      </p:ext>
    </p:extLst>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Solicitation Closes</a:t>
            </a:r>
            <a:endParaRPr lang="en-US" dirty="0"/>
          </a:p>
        </p:txBody>
      </p:sp>
      <p:sp>
        <p:nvSpPr>
          <p:cNvPr id="3" name="Content Placeholder 2"/>
          <p:cNvSpPr>
            <a:spLocks noGrp="1"/>
          </p:cNvSpPr>
          <p:nvPr>
            <p:ph idx="1"/>
          </p:nvPr>
        </p:nvSpPr>
        <p:spPr/>
        <p:txBody>
          <a:bodyPr/>
          <a:lstStyle/>
          <a:p>
            <a:r>
              <a:rPr lang="en-US" b="1" dirty="0" smtClean="0"/>
              <a:t>Be available! </a:t>
            </a:r>
            <a:endParaRPr lang="en-US" dirty="0"/>
          </a:p>
          <a:p>
            <a:r>
              <a:rPr lang="en-US" dirty="0" smtClean="0"/>
              <a:t>Plan accordingly.</a:t>
            </a:r>
          </a:p>
          <a:p>
            <a:pPr lvl="1"/>
            <a:r>
              <a:rPr lang="en-US" dirty="0" smtClean="0"/>
              <a:t>If you are participating in source selection, ensure you are not TAD or on leave.</a:t>
            </a:r>
          </a:p>
          <a:p>
            <a:pPr lvl="1"/>
            <a:r>
              <a:rPr lang="en-US" dirty="0" smtClean="0"/>
              <a:t>Prior to award, contracting may have questions. If you will be unavailable, ensure you provide an alternate POC.</a:t>
            </a:r>
          </a:p>
          <a:p>
            <a:r>
              <a:rPr lang="en-US" dirty="0"/>
              <a:t>Otherwise, </a:t>
            </a:r>
            <a:r>
              <a:rPr lang="en-US" dirty="0" smtClean="0"/>
              <a:t>you risk </a:t>
            </a:r>
            <a:r>
              <a:rPr lang="en-US" dirty="0"/>
              <a:t>a delayed award</a:t>
            </a:r>
            <a:r>
              <a:rPr lang="en-US" dirty="0" smtClean="0"/>
              <a:t>.</a:t>
            </a:r>
          </a:p>
          <a:p>
            <a:pPr lvl="1"/>
            <a:r>
              <a:rPr lang="en-US" dirty="0" smtClean="0"/>
              <a:t>Gaps in service</a:t>
            </a:r>
          </a:p>
          <a:p>
            <a:pPr lvl="1"/>
            <a:r>
              <a:rPr lang="en-US" dirty="0" smtClean="0"/>
              <a:t>Lost funds at the end of the fiscal year</a:t>
            </a:r>
            <a:endParaRPr lang="en-US" dirty="0"/>
          </a:p>
          <a:p>
            <a:pPr marL="0" indent="0">
              <a:buNone/>
            </a:pPr>
            <a:endParaRPr lang="en-US" dirty="0" smtClean="0"/>
          </a:p>
          <a:p>
            <a:endParaRPr lang="en-US" dirty="0" smtClean="0"/>
          </a:p>
        </p:txBody>
      </p:sp>
    </p:spTree>
    <p:extLst>
      <p:ext uri="{BB962C8B-B14F-4D97-AF65-F5344CB8AC3E}">
        <p14:creationId xmlns:p14="http://schemas.microsoft.com/office/powerpoint/2010/main" val="2709091739"/>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Regulations and Policies</a:t>
            </a:r>
            <a:endParaRPr lang="en-US" dirty="0"/>
          </a:p>
        </p:txBody>
      </p:sp>
      <p:sp>
        <p:nvSpPr>
          <p:cNvPr id="3" name="Content Placeholder 2"/>
          <p:cNvSpPr>
            <a:spLocks noGrp="1"/>
          </p:cNvSpPr>
          <p:nvPr>
            <p:ph idx="1"/>
          </p:nvPr>
        </p:nvSpPr>
        <p:spPr/>
        <p:txBody>
          <a:bodyPr/>
          <a:lstStyle/>
          <a:p>
            <a:r>
              <a:rPr lang="en-US" dirty="0" smtClean="0"/>
              <a:t>Federal Acquisition Regulation (FAR)</a:t>
            </a:r>
          </a:p>
          <a:p>
            <a:r>
              <a:rPr lang="en-US" dirty="0" smtClean="0"/>
              <a:t>DoD FAR Supplement (DFARS)</a:t>
            </a:r>
          </a:p>
          <a:p>
            <a:r>
              <a:rPr lang="en-US" dirty="0" smtClean="0"/>
              <a:t>Navy Marine Corps Acquisition Regulation Supplement (NMCARS)</a:t>
            </a:r>
          </a:p>
          <a:p>
            <a:r>
              <a:rPr lang="en-US" dirty="0" smtClean="0"/>
              <a:t>Memos, Instructions, </a:t>
            </a:r>
            <a:r>
              <a:rPr lang="en-US" dirty="0"/>
              <a:t>E</a:t>
            </a:r>
            <a:r>
              <a:rPr lang="en-US" dirty="0" smtClean="0"/>
              <a:t>tc.</a:t>
            </a:r>
          </a:p>
          <a:p>
            <a:pPr lvl="1"/>
            <a:r>
              <a:rPr lang="en-US" dirty="0" smtClean="0"/>
              <a:t>DoD</a:t>
            </a:r>
          </a:p>
          <a:p>
            <a:pPr lvl="1"/>
            <a:r>
              <a:rPr lang="en-US" dirty="0" smtClean="0"/>
              <a:t>Navy</a:t>
            </a:r>
          </a:p>
          <a:p>
            <a:pPr lvl="1"/>
            <a:r>
              <a:rPr lang="en-US" dirty="0" smtClean="0"/>
              <a:t>Marine Corps</a:t>
            </a:r>
            <a:endParaRPr lang="en-US" dirty="0"/>
          </a:p>
        </p:txBody>
      </p:sp>
    </p:spTree>
    <p:extLst>
      <p:ext uri="{BB962C8B-B14F-4D97-AF65-F5344CB8AC3E}">
        <p14:creationId xmlns:p14="http://schemas.microsoft.com/office/powerpoint/2010/main" val="1821118635"/>
      </p:ext>
    </p:extLst>
  </p:cSld>
  <p:clrMapOvr>
    <a:masterClrMapping/>
  </p:clrMapOvr>
  <p:transition>
    <p:fad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Solicitation Closes</a:t>
            </a:r>
            <a:endParaRPr lang="en-US" dirty="0"/>
          </a:p>
        </p:txBody>
      </p:sp>
      <p:sp>
        <p:nvSpPr>
          <p:cNvPr id="3" name="Content Placeholder 2"/>
          <p:cNvSpPr>
            <a:spLocks noGrp="1"/>
          </p:cNvSpPr>
          <p:nvPr>
            <p:ph idx="1"/>
          </p:nvPr>
        </p:nvSpPr>
        <p:spPr/>
        <p:txBody>
          <a:bodyPr>
            <a:normAutofit lnSpcReduction="10000"/>
          </a:bodyPr>
          <a:lstStyle/>
          <a:p>
            <a:r>
              <a:rPr lang="en-US" dirty="0" smtClean="0"/>
              <a:t>Participate in source selection</a:t>
            </a:r>
          </a:p>
          <a:p>
            <a:pPr lvl="1"/>
            <a:r>
              <a:rPr lang="en-US" u="sng" dirty="0" smtClean="0"/>
              <a:t>Supplies</a:t>
            </a:r>
            <a:r>
              <a:rPr lang="en-US" dirty="0" smtClean="0"/>
              <a:t>: Does the proposed product meet the specification </a:t>
            </a:r>
            <a:r>
              <a:rPr lang="en-US" b="1" dirty="0" smtClean="0"/>
              <a:t>as described </a:t>
            </a:r>
            <a:r>
              <a:rPr lang="en-US" dirty="0" smtClean="0"/>
              <a:t>in the solicitation?</a:t>
            </a:r>
          </a:p>
          <a:p>
            <a:pPr lvl="1"/>
            <a:r>
              <a:rPr lang="en-US" u="sng" dirty="0" smtClean="0"/>
              <a:t>Services</a:t>
            </a:r>
            <a:r>
              <a:rPr lang="en-US" dirty="0" smtClean="0"/>
              <a:t>: </a:t>
            </a:r>
            <a:r>
              <a:rPr lang="en-US" b="1" dirty="0" smtClean="0"/>
              <a:t>Time consuming</a:t>
            </a:r>
            <a:endParaRPr lang="en-US" dirty="0" smtClean="0"/>
          </a:p>
          <a:p>
            <a:pPr lvl="2"/>
            <a:r>
              <a:rPr lang="en-US" dirty="0" smtClean="0"/>
              <a:t>Requires consensus narratives on how each proposal met/didn’t meet solicitation criteria</a:t>
            </a:r>
          </a:p>
          <a:p>
            <a:pPr lvl="2"/>
            <a:r>
              <a:rPr lang="en-US" dirty="0" smtClean="0"/>
              <a:t>Often multiple drafts (comments from contracting officer, legal, other required reviewers)</a:t>
            </a:r>
          </a:p>
          <a:p>
            <a:pPr lvl="2"/>
            <a:r>
              <a:rPr lang="en-US" dirty="0" smtClean="0"/>
              <a:t>Multiple rounds of evaluations if discussions necessary</a:t>
            </a:r>
          </a:p>
        </p:txBody>
      </p:sp>
    </p:spTree>
    <p:extLst>
      <p:ext uri="{BB962C8B-B14F-4D97-AF65-F5344CB8AC3E}">
        <p14:creationId xmlns:p14="http://schemas.microsoft.com/office/powerpoint/2010/main" val="3948188804"/>
      </p:ext>
    </p:extLst>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Solicitation Closes</a:t>
            </a:r>
          </a:p>
        </p:txBody>
      </p:sp>
      <p:sp>
        <p:nvSpPr>
          <p:cNvPr id="3" name="Content Placeholder 2"/>
          <p:cNvSpPr>
            <a:spLocks noGrp="1"/>
          </p:cNvSpPr>
          <p:nvPr>
            <p:ph idx="1"/>
          </p:nvPr>
        </p:nvSpPr>
        <p:spPr/>
        <p:txBody>
          <a:bodyPr/>
          <a:lstStyle/>
          <a:p>
            <a:r>
              <a:rPr lang="en-US" dirty="0" smtClean="0"/>
              <a:t>Restrictions </a:t>
            </a:r>
            <a:r>
              <a:rPr lang="en-US" dirty="0"/>
              <a:t>on Obtaining and Disclosing Certain Information (formerly the Procurement Integrity Act</a:t>
            </a:r>
            <a:r>
              <a:rPr lang="en-US" dirty="0" smtClean="0"/>
              <a:t>)</a:t>
            </a:r>
          </a:p>
          <a:p>
            <a:pPr lvl="1"/>
            <a:r>
              <a:rPr lang="en-US" dirty="0" smtClean="0"/>
              <a:t>Prohibition on disclosing proposal information</a:t>
            </a:r>
          </a:p>
          <a:p>
            <a:pPr lvl="1"/>
            <a:r>
              <a:rPr lang="en-US" dirty="0" smtClean="0"/>
              <a:t>Can affect non-Federal employment</a:t>
            </a:r>
          </a:p>
          <a:p>
            <a:pPr lvl="1"/>
            <a:r>
              <a:rPr lang="en-US" dirty="0" smtClean="0"/>
              <a:t>Potential criminal penalties, civil penalties, or administrative actions</a:t>
            </a:r>
            <a:endParaRPr lang="en-US" dirty="0"/>
          </a:p>
          <a:p>
            <a:endParaRPr lang="en-US" dirty="0"/>
          </a:p>
        </p:txBody>
      </p:sp>
    </p:spTree>
    <p:extLst>
      <p:ext uri="{BB962C8B-B14F-4D97-AF65-F5344CB8AC3E}">
        <p14:creationId xmlns:p14="http://schemas.microsoft.com/office/powerpoint/2010/main" val="314167199"/>
      </p:ext>
    </p:extLst>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b="7778"/>
          <a:stretch/>
        </p:blipFill>
        <p:spPr>
          <a:xfrm>
            <a:off x="2590800" y="1905000"/>
            <a:ext cx="3978313" cy="3962400"/>
          </a:xfrm>
          <a:prstGeom prst="rect">
            <a:avLst/>
          </a:prstGeom>
        </p:spPr>
      </p:pic>
      <p:sp>
        <p:nvSpPr>
          <p:cNvPr id="2" name="Title 1"/>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3143730237"/>
      </p:ext>
    </p:extLst>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General Info</a:t>
            </a:r>
          </a:p>
          <a:p>
            <a:r>
              <a:rPr lang="en-US" dirty="0" smtClean="0"/>
              <a:t>Acquisition Process Overview</a:t>
            </a:r>
          </a:p>
          <a:p>
            <a:r>
              <a:rPr lang="en-US" dirty="0" smtClean="0"/>
              <a:t>Requirement Identification</a:t>
            </a:r>
          </a:p>
          <a:p>
            <a:r>
              <a:rPr lang="en-US" dirty="0" smtClean="0"/>
              <a:t>Procurement Requests</a:t>
            </a:r>
          </a:p>
          <a:p>
            <a:r>
              <a:rPr lang="en-US" dirty="0" smtClean="0"/>
              <a:t>Solicitation Role</a:t>
            </a:r>
          </a:p>
          <a:p>
            <a:r>
              <a:rPr lang="en-US" b="1" dirty="0" smtClean="0"/>
              <a:t>Post-Award Role</a:t>
            </a:r>
          </a:p>
          <a:p>
            <a:r>
              <a:rPr lang="en-US" dirty="0" smtClean="0"/>
              <a:t>Final Words</a:t>
            </a:r>
            <a:endParaRPr lang="en-US" dirty="0"/>
          </a:p>
        </p:txBody>
      </p:sp>
    </p:spTree>
    <p:extLst>
      <p:ext uri="{BB962C8B-B14F-4D97-AF65-F5344CB8AC3E}">
        <p14:creationId xmlns:p14="http://schemas.microsoft.com/office/powerpoint/2010/main" val="1407194649"/>
      </p:ext>
    </p:extLst>
  </p:cSld>
  <p:clrMapOvr>
    <a:masterClrMapping/>
  </p:clrMapOvr>
  <p:transition>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Supplies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Inspect delivery</a:t>
            </a:r>
          </a:p>
          <a:p>
            <a:r>
              <a:rPr lang="en-US" dirty="0" smtClean="0"/>
              <a:t>Accept/reject delivery</a:t>
            </a:r>
          </a:p>
          <a:p>
            <a:r>
              <a:rPr lang="en-US" dirty="0" smtClean="0"/>
              <a:t>Review/approve invoices</a:t>
            </a:r>
          </a:p>
          <a:p>
            <a:r>
              <a:rPr lang="en-US" dirty="0" smtClean="0"/>
              <a:t>If applicable, report issues to contracting officer (e.g., late delivery, incorrect product, quality issues)</a:t>
            </a:r>
          </a:p>
          <a:p>
            <a:r>
              <a:rPr lang="en-US" dirty="0" smtClean="0"/>
              <a:t>If applicable, request modifications (e.g., exercise options)</a:t>
            </a:r>
          </a:p>
          <a:p>
            <a:r>
              <a:rPr lang="en-US" dirty="0" smtClean="0"/>
              <a:t>If applicable, prepare performance evaluation (FAR Subpart 42.15)</a:t>
            </a:r>
          </a:p>
          <a:p>
            <a:pPr lvl="1"/>
            <a:r>
              <a:rPr lang="en-US" dirty="0" smtClean="0"/>
              <a:t>At least annually</a:t>
            </a:r>
          </a:p>
          <a:p>
            <a:pPr lvl="1"/>
            <a:r>
              <a:rPr lang="en-US" dirty="0" smtClean="0"/>
              <a:t>At the time the work under a contract or order is completed</a:t>
            </a:r>
          </a:p>
          <a:p>
            <a:pPr lvl="1"/>
            <a:r>
              <a:rPr lang="en-US" dirty="0" smtClean="0"/>
              <a:t>Contractor </a:t>
            </a:r>
            <a:r>
              <a:rPr lang="en-US" dirty="0"/>
              <a:t>Performance Assessment Reporting </a:t>
            </a:r>
            <a:r>
              <a:rPr lang="en-US" dirty="0" smtClean="0"/>
              <a:t>System (CPARS)</a:t>
            </a:r>
            <a:endParaRPr lang="en-US" dirty="0"/>
          </a:p>
        </p:txBody>
      </p:sp>
    </p:spTree>
    <p:extLst>
      <p:ext uri="{BB962C8B-B14F-4D97-AF65-F5344CB8AC3E}">
        <p14:creationId xmlns:p14="http://schemas.microsoft.com/office/powerpoint/2010/main" val="4091256427"/>
      </p:ext>
    </p:extLst>
  </p:cSld>
  <p:clrMapOvr>
    <a:masterClrMapping/>
  </p:clrMapOvr>
  <p:transition>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Provide a Contracting Officer’s Representative (COR)</a:t>
            </a:r>
          </a:p>
          <a:p>
            <a:pPr lvl="1"/>
            <a:r>
              <a:rPr lang="en-US" u="sng" dirty="0" smtClean="0"/>
              <a:t>Technical</a:t>
            </a:r>
            <a:r>
              <a:rPr lang="en-US" dirty="0" smtClean="0"/>
              <a:t> POC that has sufficient knowledge of the requirement to be able to monitor whether the contractor is performing to the PWS standards.</a:t>
            </a:r>
            <a:endParaRPr lang="en-US" u="sng" dirty="0" smtClean="0"/>
          </a:p>
          <a:p>
            <a:pPr lvl="1"/>
            <a:r>
              <a:rPr lang="en-US" dirty="0" smtClean="0"/>
              <a:t>Required for service contracts greater than $250K (</a:t>
            </a:r>
            <a:r>
              <a:rPr lang="en-US" dirty="0"/>
              <a:t>DFARS PGI 201.602-2(d)(v</a:t>
            </a:r>
            <a:r>
              <a:rPr lang="en-US" dirty="0" smtClean="0"/>
              <a:t>))</a:t>
            </a:r>
          </a:p>
          <a:p>
            <a:pPr lvl="1"/>
            <a:r>
              <a:rPr lang="en-US" dirty="0" smtClean="0"/>
              <a:t>Nominated and appointed in the COR Tool (CORT): </a:t>
            </a:r>
            <a:r>
              <a:rPr lang="en-US" dirty="0" smtClean="0">
                <a:hlinkClick r:id="rId3"/>
              </a:rPr>
              <a:t>www.wawf.eb.mil</a:t>
            </a:r>
            <a:endParaRPr lang="en-US" dirty="0" smtClean="0"/>
          </a:p>
          <a:p>
            <a:pPr lvl="1"/>
            <a:r>
              <a:rPr lang="en-US" dirty="0" smtClean="0"/>
              <a:t>Must meet the training requirements in </a:t>
            </a:r>
            <a:r>
              <a:rPr lang="en-US" dirty="0" err="1" smtClean="0"/>
              <a:t>DoDI</a:t>
            </a:r>
            <a:r>
              <a:rPr lang="en-US" dirty="0" smtClean="0"/>
              <a:t> 5000.72</a:t>
            </a:r>
            <a:endParaRPr lang="en-US" dirty="0"/>
          </a:p>
        </p:txBody>
      </p:sp>
    </p:spTree>
    <p:extLst>
      <p:ext uri="{BB962C8B-B14F-4D97-AF65-F5344CB8AC3E}">
        <p14:creationId xmlns:p14="http://schemas.microsoft.com/office/powerpoint/2010/main" val="2334978365"/>
      </p:ext>
    </p:extLst>
  </p:cSld>
  <p:clrMapOvr>
    <a:masterClrMapping/>
  </p:clrMapOvr>
  <p:transition>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Training Requirements Summary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02198085"/>
              </p:ext>
            </p:extLst>
          </p:nvPr>
        </p:nvGraphicFramePr>
        <p:xfrm>
          <a:off x="628650" y="1371600"/>
          <a:ext cx="7886700" cy="4958080"/>
        </p:xfrm>
        <a:graphic>
          <a:graphicData uri="http://schemas.openxmlformats.org/drawingml/2006/table">
            <a:tbl>
              <a:tblPr firstRow="1" bandRow="1">
                <a:tableStyleId>{D7AC3CCA-C797-4891-BE02-D94E43425B78}</a:tableStyleId>
              </a:tblPr>
              <a:tblGrid>
                <a:gridCol w="2628900"/>
                <a:gridCol w="2628900"/>
                <a:gridCol w="2628900"/>
              </a:tblGrid>
              <a:tr h="370840">
                <a:tc>
                  <a:txBody>
                    <a:bodyPr/>
                    <a:lstStyle/>
                    <a:p>
                      <a:r>
                        <a:rPr lang="en-US" dirty="0" smtClean="0"/>
                        <a:t>COR Type A</a:t>
                      </a:r>
                      <a:endParaRPr lang="en-US" dirty="0"/>
                    </a:p>
                  </a:txBody>
                  <a:tcPr/>
                </a:tc>
                <a:tc>
                  <a:txBody>
                    <a:bodyPr/>
                    <a:lstStyle/>
                    <a:p>
                      <a:r>
                        <a:rPr lang="en-US" dirty="0" smtClean="0"/>
                        <a:t>COR Type B</a:t>
                      </a:r>
                      <a:endParaRPr lang="en-US" dirty="0"/>
                    </a:p>
                  </a:txBody>
                  <a:tcPr/>
                </a:tc>
                <a:tc>
                  <a:txBody>
                    <a:bodyPr/>
                    <a:lstStyle/>
                    <a:p>
                      <a:r>
                        <a:rPr lang="en-US" dirty="0" smtClean="0"/>
                        <a:t>COR Type</a:t>
                      </a:r>
                      <a:r>
                        <a:rPr lang="en-US" baseline="0" dirty="0" smtClean="0"/>
                        <a:t> C</a:t>
                      </a:r>
                      <a:endParaRPr lang="en-US" dirty="0"/>
                    </a:p>
                  </a:txBody>
                  <a:tcPr/>
                </a:tc>
              </a:tr>
              <a:tr h="370840">
                <a:tc>
                  <a:txBody>
                    <a:bodyPr/>
                    <a:lstStyle/>
                    <a:p>
                      <a:r>
                        <a:rPr lang="en-US" i="1" dirty="0" smtClean="0"/>
                        <a:t>Fixed-price</a:t>
                      </a:r>
                      <a:r>
                        <a:rPr lang="en-US" i="1" baseline="0" dirty="0" smtClean="0"/>
                        <a:t> contracts without incentives and low performance risk</a:t>
                      </a:r>
                      <a:endParaRPr lang="en-US" i="1" dirty="0"/>
                    </a:p>
                  </a:txBody>
                  <a:tcPr/>
                </a:tc>
                <a:tc>
                  <a:txBody>
                    <a:bodyPr/>
                    <a:lstStyle/>
                    <a:p>
                      <a:r>
                        <a:rPr lang="en-US" i="1" dirty="0" smtClean="0"/>
                        <a:t>Fixed-price contracts with incentives; fixed-price contracts with other than low performance risk; and other than fixed-price contracts. This includes everything other than Types A and C.</a:t>
                      </a:r>
                      <a:endParaRPr lang="en-US" i="1" dirty="0"/>
                    </a:p>
                  </a:txBody>
                  <a:tcPr/>
                </a:tc>
                <a:tc>
                  <a:txBody>
                    <a:bodyPr/>
                    <a:lstStyle/>
                    <a:p>
                      <a:r>
                        <a:rPr lang="en-US" i="1" dirty="0" smtClean="0"/>
                        <a:t>Unique contract requirements that necessitate</a:t>
                      </a:r>
                      <a:r>
                        <a:rPr lang="en-US" i="1" baseline="0" dirty="0" smtClean="0"/>
                        <a:t> the COR have a higher education or specialized training beyond the Type B requirements.</a:t>
                      </a:r>
                      <a:endParaRPr lang="en-US" i="1" dirty="0"/>
                    </a:p>
                  </a:txBody>
                  <a:tcPr/>
                </a:tc>
              </a:tr>
              <a:tr h="370840">
                <a:tc>
                  <a:txBody>
                    <a:bodyPr/>
                    <a:lstStyle/>
                    <a:p>
                      <a:r>
                        <a:rPr lang="en-US" dirty="0" smtClean="0"/>
                        <a:t>DAU </a:t>
                      </a:r>
                      <a:r>
                        <a:rPr lang="en-US" dirty="0" smtClean="0"/>
                        <a:t>course CLC</a:t>
                      </a:r>
                      <a:r>
                        <a:rPr lang="en-US" baseline="0" dirty="0" smtClean="0"/>
                        <a:t> </a:t>
                      </a:r>
                      <a:r>
                        <a:rPr lang="en-US" dirty="0" smtClean="0"/>
                        <a:t>106, </a:t>
                      </a:r>
                      <a:r>
                        <a:rPr lang="en-US" dirty="0" smtClean="0"/>
                        <a:t>Contracting Officer’s Representative with a Mission </a:t>
                      </a:r>
                      <a:r>
                        <a:rPr lang="en-US" dirty="0" smtClean="0"/>
                        <a:t>Focus</a:t>
                      </a:r>
                      <a:endParaRPr lang="en-US"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DAU </a:t>
                      </a:r>
                      <a:r>
                        <a:rPr lang="en-US" dirty="0" smtClean="0"/>
                        <a:t>course CLC 222 (on-line) or COR 222 (on-site), </a:t>
                      </a:r>
                      <a:r>
                        <a:rPr lang="en-US" dirty="0" smtClean="0"/>
                        <a:t>Contracting Officer’s </a:t>
                      </a:r>
                      <a:r>
                        <a:rPr lang="en-US" dirty="0" smtClean="0"/>
                        <a:t>Representative</a:t>
                      </a:r>
                      <a:endParaRPr lang="en-US" dirty="0"/>
                    </a:p>
                  </a:txBody>
                  <a:tcPr/>
                </a:tc>
                <a:tc hMerge="1">
                  <a:txBody>
                    <a:bodyPr/>
                    <a:lstStyle/>
                    <a:p>
                      <a:endParaRPr lang="en-US" dirty="0"/>
                    </a:p>
                  </a:txBody>
                  <a:tcPr/>
                </a:tc>
              </a:tr>
              <a:tr h="370840">
                <a:tc gridSpan="3">
                  <a:txBody>
                    <a:bodyPr/>
                    <a:lstStyle/>
                    <a:p>
                      <a:pPr algn="ctr"/>
                      <a:r>
                        <a:rPr lang="en-US" dirty="0" smtClean="0"/>
                        <a:t>Wide</a:t>
                      </a:r>
                      <a:r>
                        <a:rPr lang="en-US" baseline="0" dirty="0" smtClean="0"/>
                        <a:t> </a:t>
                      </a:r>
                      <a:r>
                        <a:rPr lang="en-US" dirty="0" smtClean="0"/>
                        <a:t>Area</a:t>
                      </a:r>
                      <a:r>
                        <a:rPr lang="en-US" baseline="0" dirty="0" smtClean="0"/>
                        <a:t> </a:t>
                      </a:r>
                      <a:r>
                        <a:rPr lang="en-US" dirty="0" smtClean="0"/>
                        <a:t>Workflow</a:t>
                      </a:r>
                      <a:r>
                        <a:rPr lang="en-US" baseline="0" dirty="0" smtClean="0"/>
                        <a:t> (WAWF)</a:t>
                      </a:r>
                      <a:r>
                        <a:rPr lang="en-US" dirty="0" smtClean="0"/>
                        <a:t> training</a:t>
                      </a:r>
                      <a:endParaRPr lang="en-US" dirty="0"/>
                    </a:p>
                  </a:txBody>
                  <a:tcPr anchor="ctr"/>
                </a:tc>
                <a:tc hMerge="1">
                  <a:txBody>
                    <a:bodyPr/>
                    <a:lstStyle/>
                    <a:p>
                      <a:endParaRPr lang="en-US" dirty="0"/>
                    </a:p>
                  </a:txBody>
                  <a:tcPr/>
                </a:tc>
                <a:tc hMerge="1">
                  <a:txBody>
                    <a:bodyPr/>
                    <a:lstStyle/>
                    <a:p>
                      <a:endParaRPr lang="en-US" dirty="0"/>
                    </a:p>
                  </a:txBody>
                  <a:tcPr/>
                </a:tc>
              </a:tr>
              <a:tr h="370840">
                <a:tc gridSpan="3">
                  <a:txBody>
                    <a:bodyPr/>
                    <a:lstStyle/>
                    <a:p>
                      <a:pPr algn="ctr"/>
                      <a:r>
                        <a:rPr lang="en-US" dirty="0" smtClean="0"/>
                        <a:t>Ethics</a:t>
                      </a:r>
                      <a:r>
                        <a:rPr lang="en-US" baseline="0" dirty="0" smtClean="0"/>
                        <a:t> training</a:t>
                      </a:r>
                      <a:endParaRPr lang="en-US" dirty="0"/>
                    </a:p>
                  </a:txBody>
                  <a:tcPr anchor="ctr"/>
                </a:tc>
                <a:tc hMerge="1">
                  <a:txBody>
                    <a:bodyPr/>
                    <a:lstStyle/>
                    <a:p>
                      <a:endParaRPr lang="en-US" dirty="0"/>
                    </a:p>
                  </a:txBody>
                  <a:tcPr/>
                </a:tc>
                <a:tc hMerge="1">
                  <a:txBody>
                    <a:bodyPr/>
                    <a:lstStyle/>
                    <a:p>
                      <a:endParaRPr lang="en-US" dirty="0"/>
                    </a:p>
                  </a:txBody>
                  <a:tcPr/>
                </a:tc>
              </a:tr>
              <a:tr h="370840">
                <a:tc gridSpan="3">
                  <a:txBody>
                    <a:bodyPr/>
                    <a:lstStyle/>
                    <a:p>
                      <a:pPr algn="ctr"/>
                      <a:r>
                        <a:rPr lang="en-US" dirty="0" smtClean="0"/>
                        <a:t>Combatting Trafficking</a:t>
                      </a:r>
                      <a:r>
                        <a:rPr lang="en-US" baseline="0" dirty="0" smtClean="0"/>
                        <a:t> in Persons training</a:t>
                      </a:r>
                      <a:endParaRPr lang="en-US" dirty="0"/>
                    </a:p>
                  </a:txBody>
                  <a:tcPr anchor="ctr"/>
                </a:tc>
                <a:tc hMerge="1">
                  <a:txBody>
                    <a:bodyPr/>
                    <a:lstStyle/>
                    <a:p>
                      <a:endParaRPr lang="en-US" dirty="0"/>
                    </a:p>
                  </a:txBody>
                  <a:tcPr/>
                </a:tc>
                <a:tc hMerge="1">
                  <a:txBody>
                    <a:bodyPr/>
                    <a:lstStyle/>
                    <a:p>
                      <a:endParaRPr lang="en-US" dirty="0"/>
                    </a:p>
                  </a:txBody>
                  <a:tcPr/>
                </a:tc>
              </a:tr>
            </a:tbl>
          </a:graphicData>
        </a:graphic>
      </p:graphicFrame>
    </p:spTree>
    <p:extLst>
      <p:ext uri="{BB962C8B-B14F-4D97-AF65-F5344CB8AC3E}">
        <p14:creationId xmlns:p14="http://schemas.microsoft.com/office/powerpoint/2010/main" val="4201652618"/>
      </p:ext>
    </p:extLst>
  </p:cSld>
  <p:clrMapOvr>
    <a:masterClrMapping/>
  </p:clrMapOvr>
  <p:transition>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COR Duties</a:t>
            </a:r>
            <a:endParaRPr lang="en-US" dirty="0"/>
          </a:p>
        </p:txBody>
      </p:sp>
      <p:sp>
        <p:nvSpPr>
          <p:cNvPr id="3" name="Content Placeholder 2"/>
          <p:cNvSpPr>
            <a:spLocks noGrp="1"/>
          </p:cNvSpPr>
          <p:nvPr>
            <p:ph idx="1"/>
          </p:nvPr>
        </p:nvSpPr>
        <p:spPr>
          <a:xfrm>
            <a:off x="642257" y="1371600"/>
            <a:ext cx="7886700" cy="5029200"/>
          </a:xfrm>
        </p:spPr>
        <p:txBody>
          <a:bodyPr>
            <a:normAutofit fontScale="70000" lnSpcReduction="20000"/>
          </a:bodyPr>
          <a:lstStyle/>
          <a:p>
            <a:r>
              <a:rPr lang="en-US" sz="3400" dirty="0" smtClean="0"/>
              <a:t>Maintain a COR contract file</a:t>
            </a:r>
          </a:p>
          <a:p>
            <a:r>
              <a:rPr lang="en-US" sz="3400" dirty="0" smtClean="0"/>
              <a:t>Ensure contractor access to required performance locations (CAC cards, etc.)</a:t>
            </a:r>
          </a:p>
          <a:p>
            <a:r>
              <a:rPr lang="en-US" sz="3400" dirty="0" smtClean="0"/>
              <a:t>Monitor contractor performance in accordance with the contract and QASP</a:t>
            </a:r>
          </a:p>
          <a:p>
            <a:r>
              <a:rPr lang="en-US" sz="3400" dirty="0" smtClean="0"/>
              <a:t>Report any and all issues to the contracting officer</a:t>
            </a:r>
          </a:p>
          <a:p>
            <a:r>
              <a:rPr lang="en-US" sz="3400" dirty="0"/>
              <a:t>Ensure contractor receives government furnished property/information</a:t>
            </a:r>
          </a:p>
          <a:p>
            <a:r>
              <a:rPr lang="en-US" sz="3400" dirty="0" smtClean="0"/>
              <a:t>Inspect and accept deliverables</a:t>
            </a:r>
          </a:p>
          <a:p>
            <a:r>
              <a:rPr lang="en-US" sz="3400" dirty="0" smtClean="0"/>
              <a:t>Review and approve invoices</a:t>
            </a:r>
          </a:p>
          <a:p>
            <a:r>
              <a:rPr lang="en-US" sz="3400" dirty="0" smtClean="0"/>
              <a:t>If applicable, prepare annual performance evaluations in CPARS</a:t>
            </a:r>
          </a:p>
          <a:p>
            <a:r>
              <a:rPr lang="en-US" sz="3400" dirty="0" smtClean="0"/>
              <a:t>Request modifications (e.g., exercise options)</a:t>
            </a:r>
          </a:p>
          <a:p>
            <a:r>
              <a:rPr lang="en-US" sz="3400" dirty="0" smtClean="0"/>
              <a:t>Assist in contract closeout</a:t>
            </a:r>
          </a:p>
          <a:p>
            <a:endParaRPr lang="en-US" dirty="0"/>
          </a:p>
        </p:txBody>
      </p:sp>
    </p:spTree>
    <p:extLst>
      <p:ext uri="{BB962C8B-B14F-4D97-AF65-F5344CB8AC3E}">
        <p14:creationId xmlns:p14="http://schemas.microsoft.com/office/powerpoint/2010/main" val="2125152077"/>
      </p:ext>
    </p:extLst>
  </p:cSld>
  <p:clrMapOvr>
    <a:masterClrMapping/>
  </p:clrMapOvr>
  <p:transition>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 Limitations</a:t>
            </a:r>
            <a:endParaRPr lang="en-US" dirty="0"/>
          </a:p>
        </p:txBody>
      </p:sp>
      <p:sp>
        <p:nvSpPr>
          <p:cNvPr id="3" name="Content Placeholder 2"/>
          <p:cNvSpPr>
            <a:spLocks noGrp="1"/>
          </p:cNvSpPr>
          <p:nvPr>
            <p:ph idx="1"/>
          </p:nvPr>
        </p:nvSpPr>
        <p:spPr/>
        <p:txBody>
          <a:bodyPr/>
          <a:lstStyle/>
          <a:p>
            <a:r>
              <a:rPr lang="en-US" u="sng" dirty="0" smtClean="0"/>
              <a:t>Cannot</a:t>
            </a:r>
            <a:r>
              <a:rPr lang="en-US" dirty="0" smtClean="0"/>
              <a:t> </a:t>
            </a:r>
            <a:r>
              <a:rPr lang="en-US" dirty="0" err="1" smtClean="0"/>
              <a:t>redelegate</a:t>
            </a:r>
            <a:r>
              <a:rPr lang="en-US" dirty="0" smtClean="0"/>
              <a:t> authority</a:t>
            </a:r>
          </a:p>
          <a:p>
            <a:r>
              <a:rPr lang="en-US" u="sng" dirty="0" smtClean="0"/>
              <a:t>Cannot</a:t>
            </a:r>
            <a:r>
              <a:rPr lang="en-US" dirty="0" smtClean="0"/>
              <a:t> authorize changes to the contract</a:t>
            </a:r>
          </a:p>
          <a:p>
            <a:pPr lvl="1"/>
            <a:r>
              <a:rPr lang="en-US" dirty="0" smtClean="0"/>
              <a:t>Price</a:t>
            </a:r>
          </a:p>
          <a:p>
            <a:pPr lvl="1"/>
            <a:r>
              <a:rPr lang="en-US" dirty="0" smtClean="0"/>
              <a:t>Quantity</a:t>
            </a:r>
          </a:p>
          <a:p>
            <a:pPr lvl="1"/>
            <a:r>
              <a:rPr lang="en-US" dirty="0" smtClean="0"/>
              <a:t>Delivery dates</a:t>
            </a:r>
          </a:p>
          <a:p>
            <a:pPr lvl="1"/>
            <a:r>
              <a:rPr lang="en-US" dirty="0" smtClean="0"/>
              <a:t>Quality standards</a:t>
            </a:r>
          </a:p>
          <a:p>
            <a:pPr lvl="1"/>
            <a:r>
              <a:rPr lang="en-US" dirty="0" smtClean="0"/>
              <a:t>Scope of work</a:t>
            </a:r>
          </a:p>
          <a:p>
            <a:pPr lvl="1"/>
            <a:r>
              <a:rPr lang="en-US" dirty="0" smtClean="0"/>
              <a:t>Or any other terms or conditions</a:t>
            </a:r>
          </a:p>
          <a:p>
            <a:endParaRPr lang="en-US" dirty="0"/>
          </a:p>
        </p:txBody>
      </p:sp>
    </p:spTree>
    <p:extLst>
      <p:ext uri="{BB962C8B-B14F-4D97-AF65-F5344CB8AC3E}">
        <p14:creationId xmlns:p14="http://schemas.microsoft.com/office/powerpoint/2010/main" val="1735161266"/>
      </p:ext>
    </p:extLst>
  </p:cSld>
  <p:clrMapOvr>
    <a:masterClrMapping/>
  </p:clrMapOvr>
  <p:transition>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Conclusion of Contract</a:t>
            </a:r>
            <a:endParaRPr lang="en-US" dirty="0"/>
          </a:p>
        </p:txBody>
      </p:sp>
      <p:sp>
        <p:nvSpPr>
          <p:cNvPr id="3" name="Content Placeholder 2"/>
          <p:cNvSpPr>
            <a:spLocks noGrp="1"/>
          </p:cNvSpPr>
          <p:nvPr>
            <p:ph idx="1"/>
          </p:nvPr>
        </p:nvSpPr>
        <p:spPr/>
        <p:txBody>
          <a:bodyPr/>
          <a:lstStyle/>
          <a:p>
            <a:r>
              <a:rPr lang="en-US" dirty="0" smtClean="0"/>
              <a:t>Final performance evaluation</a:t>
            </a:r>
          </a:p>
          <a:p>
            <a:r>
              <a:rPr lang="en-US" dirty="0" smtClean="0"/>
              <a:t>Final invoice approval</a:t>
            </a:r>
          </a:p>
          <a:p>
            <a:r>
              <a:rPr lang="en-US" dirty="0" smtClean="0"/>
              <a:t>Provide COR file to the contracting officer</a:t>
            </a:r>
            <a:endParaRPr lang="en-US" dirty="0"/>
          </a:p>
        </p:txBody>
      </p:sp>
    </p:spTree>
    <p:extLst>
      <p:ext uri="{BB962C8B-B14F-4D97-AF65-F5344CB8AC3E}">
        <p14:creationId xmlns:p14="http://schemas.microsoft.com/office/powerpoint/2010/main" val="138107668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FAR</a:t>
            </a:r>
            <a:endParaRPr lang="en-US" dirty="0"/>
          </a:p>
        </p:txBody>
      </p:sp>
      <p:sp>
        <p:nvSpPr>
          <p:cNvPr id="3" name="Content Placeholder 2"/>
          <p:cNvSpPr>
            <a:spLocks noGrp="1"/>
          </p:cNvSpPr>
          <p:nvPr>
            <p:ph idx="1"/>
          </p:nvPr>
        </p:nvSpPr>
        <p:spPr/>
        <p:txBody>
          <a:bodyPr>
            <a:normAutofit lnSpcReduction="10000"/>
          </a:bodyPr>
          <a:lstStyle/>
          <a:p>
            <a:r>
              <a:rPr lang="en-US" dirty="0" smtClean="0"/>
              <a:t>Official PDF: 1917 pages</a:t>
            </a:r>
          </a:p>
          <a:p>
            <a:r>
              <a:rPr lang="en-US" dirty="0" smtClean="0"/>
              <a:t>53 parts, each with specific topic</a:t>
            </a:r>
          </a:p>
          <a:p>
            <a:pPr lvl="2"/>
            <a:r>
              <a:rPr lang="en-US" dirty="0" smtClean="0"/>
              <a:t>General topics (e.g., definitions, admin matters)</a:t>
            </a:r>
          </a:p>
          <a:p>
            <a:pPr lvl="2"/>
            <a:r>
              <a:rPr lang="en-US" dirty="0" smtClean="0"/>
              <a:t>Competition and acquisition planning</a:t>
            </a:r>
          </a:p>
          <a:p>
            <a:pPr lvl="2"/>
            <a:r>
              <a:rPr lang="en-US" dirty="0" smtClean="0"/>
              <a:t>Contracting methods and contract types</a:t>
            </a:r>
          </a:p>
          <a:p>
            <a:pPr lvl="2"/>
            <a:r>
              <a:rPr lang="en-US" dirty="0" smtClean="0"/>
              <a:t>Socioeconomic programs</a:t>
            </a:r>
          </a:p>
          <a:p>
            <a:pPr lvl="2"/>
            <a:r>
              <a:rPr lang="en-US" dirty="0" smtClean="0"/>
              <a:t>General contracting requirements (e.g., data rights, financing)</a:t>
            </a:r>
          </a:p>
          <a:p>
            <a:pPr lvl="2"/>
            <a:r>
              <a:rPr lang="en-US" dirty="0" smtClean="0"/>
              <a:t>Special categories of contracting (e.g., services)</a:t>
            </a:r>
          </a:p>
          <a:p>
            <a:pPr lvl="2"/>
            <a:r>
              <a:rPr lang="en-US" dirty="0" smtClean="0"/>
              <a:t>Contract management</a:t>
            </a:r>
          </a:p>
          <a:p>
            <a:pPr lvl="2"/>
            <a:r>
              <a:rPr lang="en-US" dirty="0" smtClean="0"/>
              <a:t>Clauses and provisions</a:t>
            </a:r>
          </a:p>
          <a:p>
            <a:pPr lvl="2"/>
            <a:r>
              <a:rPr lang="en-US" dirty="0" smtClean="0"/>
              <a:t>Forms</a:t>
            </a:r>
          </a:p>
        </p:txBody>
      </p:sp>
    </p:spTree>
    <p:extLst>
      <p:ext uri="{BB962C8B-B14F-4D97-AF65-F5344CB8AC3E}">
        <p14:creationId xmlns:p14="http://schemas.microsoft.com/office/powerpoint/2010/main" val="500834851"/>
      </p:ext>
    </p:extLst>
  </p:cSld>
  <p:clrMapOvr>
    <a:masterClrMapping/>
  </p:clrMapOvr>
  <p:transition>
    <p:fade/>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b="7778"/>
          <a:stretch/>
        </p:blipFill>
        <p:spPr>
          <a:xfrm>
            <a:off x="2590800" y="1905000"/>
            <a:ext cx="3978313" cy="3962400"/>
          </a:xfrm>
          <a:prstGeom prst="rect">
            <a:avLst/>
          </a:prstGeom>
        </p:spPr>
      </p:pic>
      <p:sp>
        <p:nvSpPr>
          <p:cNvPr id="4" name="Title 3"/>
          <p:cNvSpPr>
            <a:spLocks noGrp="1"/>
          </p:cNvSpPr>
          <p:nvPr>
            <p:ph type="title"/>
          </p:nvPr>
        </p:nvSpPr>
        <p:spPr/>
        <p:txBody>
          <a:bodyPr/>
          <a:lstStyle/>
          <a:p>
            <a:r>
              <a:rPr lang="en-US" dirty="0"/>
              <a:t>Questions?</a:t>
            </a:r>
          </a:p>
        </p:txBody>
      </p:sp>
    </p:spTree>
    <p:extLst>
      <p:ext uri="{BB962C8B-B14F-4D97-AF65-F5344CB8AC3E}">
        <p14:creationId xmlns:p14="http://schemas.microsoft.com/office/powerpoint/2010/main" val="1606655641"/>
      </p:ext>
    </p:extLst>
  </p:cSld>
  <p:clrMapOvr>
    <a:masterClrMapping/>
  </p:clrMapOvr>
  <p:transition>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4294967295"/>
          </p:nvPr>
        </p:nvSpPr>
        <p:spPr>
          <a:xfrm>
            <a:off x="0" y="1371600"/>
            <a:ext cx="7886700" cy="5029200"/>
          </a:xfrm>
        </p:spPr>
        <p:txBody>
          <a:bodyPr/>
          <a:lstStyle/>
          <a:p>
            <a:r>
              <a:rPr lang="en-US" dirty="0" smtClean="0"/>
              <a:t>General Info</a:t>
            </a:r>
          </a:p>
          <a:p>
            <a:r>
              <a:rPr lang="en-US" dirty="0" smtClean="0"/>
              <a:t>Acquisition Process Overview</a:t>
            </a:r>
          </a:p>
          <a:p>
            <a:r>
              <a:rPr lang="en-US" dirty="0" smtClean="0"/>
              <a:t>Requirement Identification</a:t>
            </a:r>
          </a:p>
          <a:p>
            <a:r>
              <a:rPr lang="en-US" dirty="0" smtClean="0"/>
              <a:t>Procurement Requests</a:t>
            </a:r>
          </a:p>
          <a:p>
            <a:r>
              <a:rPr lang="en-US" dirty="0" smtClean="0"/>
              <a:t>Solicitation Role</a:t>
            </a:r>
          </a:p>
          <a:p>
            <a:r>
              <a:rPr lang="en-US" dirty="0" smtClean="0"/>
              <a:t>Post-Award Role</a:t>
            </a:r>
          </a:p>
          <a:p>
            <a:r>
              <a:rPr lang="en-US" b="1" dirty="0" smtClean="0"/>
              <a:t>Final Words</a:t>
            </a:r>
            <a:endParaRPr lang="en-US" b="1" dirty="0"/>
          </a:p>
        </p:txBody>
      </p:sp>
    </p:spTree>
    <p:extLst>
      <p:ext uri="{BB962C8B-B14F-4D97-AF65-F5344CB8AC3E}">
        <p14:creationId xmlns:p14="http://schemas.microsoft.com/office/powerpoint/2010/main" val="2646367577"/>
      </p:ext>
    </p:extLst>
  </p:cSld>
  <p:clrMapOvr>
    <a:masterClrMapping/>
  </p:clrMapOvr>
  <p:transition>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Words</a:t>
            </a:r>
            <a:endParaRPr lang="en-US" dirty="0"/>
          </a:p>
        </p:txBody>
      </p:sp>
      <p:sp>
        <p:nvSpPr>
          <p:cNvPr id="3" name="Content Placeholder 2"/>
          <p:cNvSpPr>
            <a:spLocks noGrp="1"/>
          </p:cNvSpPr>
          <p:nvPr>
            <p:ph idx="1"/>
          </p:nvPr>
        </p:nvSpPr>
        <p:spPr/>
        <p:txBody>
          <a:bodyPr/>
          <a:lstStyle/>
          <a:p>
            <a:r>
              <a:rPr lang="en-US" dirty="0" smtClean="0"/>
              <a:t>MCICOM Contracting is committed to getting you what you need</a:t>
            </a:r>
          </a:p>
          <a:p>
            <a:r>
              <a:rPr lang="en-US" dirty="0" smtClean="0"/>
              <a:t>However, we cannot do our part without you:</a:t>
            </a:r>
          </a:p>
          <a:p>
            <a:pPr lvl="1"/>
            <a:r>
              <a:rPr lang="en-US" b="1" u="sng" dirty="0" smtClean="0"/>
              <a:t>Timely</a:t>
            </a:r>
            <a:r>
              <a:rPr lang="en-US" dirty="0" smtClean="0"/>
              <a:t> submissions/responses</a:t>
            </a:r>
          </a:p>
          <a:p>
            <a:pPr lvl="1"/>
            <a:r>
              <a:rPr lang="en-US" dirty="0" smtClean="0"/>
              <a:t>PR package contents</a:t>
            </a:r>
          </a:p>
          <a:p>
            <a:pPr lvl="1"/>
            <a:r>
              <a:rPr lang="en-US" dirty="0" smtClean="0"/>
              <a:t>Solicitation development</a:t>
            </a:r>
          </a:p>
          <a:p>
            <a:pPr lvl="1"/>
            <a:r>
              <a:rPr lang="en-US" dirty="0" smtClean="0"/>
              <a:t>Source selection</a:t>
            </a:r>
          </a:p>
          <a:p>
            <a:pPr lvl="1"/>
            <a:r>
              <a:rPr lang="en-US" dirty="0" smtClean="0"/>
              <a:t>Post-award</a:t>
            </a:r>
            <a:endParaRPr lang="en-US" dirty="0"/>
          </a:p>
        </p:txBody>
      </p:sp>
    </p:spTree>
    <p:extLst>
      <p:ext uri="{BB962C8B-B14F-4D97-AF65-F5344CB8AC3E}">
        <p14:creationId xmlns:p14="http://schemas.microsoft.com/office/powerpoint/2010/main" val="3304920651"/>
      </p:ext>
    </p:extLst>
  </p:cSld>
  <p:clrMapOvr>
    <a:masterClrMapping/>
  </p:clrMapOvr>
  <p:transition>
    <p:fade/>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Points of Contact</a:t>
            </a:r>
            <a:endParaRPr lang="en-US" dirty="0"/>
          </a:p>
        </p:txBody>
      </p:sp>
      <p:sp>
        <p:nvSpPr>
          <p:cNvPr id="3" name="Content Placeholder 2"/>
          <p:cNvSpPr>
            <a:spLocks noGrp="1"/>
          </p:cNvSpPr>
          <p:nvPr>
            <p:ph idx="1"/>
          </p:nvPr>
        </p:nvSpPr>
        <p:spPr>
          <a:xfrm>
            <a:off x="628650" y="1371600"/>
            <a:ext cx="7886700" cy="1524000"/>
          </a:xfrm>
        </p:spPr>
        <p:txBody>
          <a:bodyPr/>
          <a:lstStyle/>
          <a:p>
            <a:pPr marL="0" indent="0" algn="ctr">
              <a:spcBef>
                <a:spcPts val="0"/>
              </a:spcBef>
              <a:buNone/>
            </a:pPr>
            <a:r>
              <a:rPr lang="en-US" sz="2800" b="1" dirty="0" smtClean="0"/>
              <a:t>Director</a:t>
            </a:r>
          </a:p>
          <a:p>
            <a:pPr marL="0" indent="0" algn="ctr">
              <a:spcBef>
                <a:spcPts val="0"/>
              </a:spcBef>
              <a:buNone/>
            </a:pPr>
            <a:r>
              <a:rPr lang="en-US" sz="2800" dirty="0" smtClean="0"/>
              <a:t>Kevin Nunes</a:t>
            </a:r>
          </a:p>
          <a:p>
            <a:pPr marL="0" indent="0" algn="ctr">
              <a:spcBef>
                <a:spcPts val="0"/>
              </a:spcBef>
              <a:buNone/>
            </a:pPr>
            <a:r>
              <a:rPr lang="en-US" sz="2800" dirty="0" smtClean="0">
                <a:hlinkClick r:id="rId2"/>
              </a:rPr>
              <a:t>kevin.nunes@usmc.mil</a:t>
            </a:r>
            <a:r>
              <a:rPr lang="en-US" sz="2800" dirty="0" smtClean="0"/>
              <a:t>  703-604-3758</a:t>
            </a:r>
          </a:p>
        </p:txBody>
      </p:sp>
      <p:sp>
        <p:nvSpPr>
          <p:cNvPr id="4" name="Content Placeholder 2"/>
          <p:cNvSpPr txBox="1">
            <a:spLocks/>
          </p:cNvSpPr>
          <p:nvPr/>
        </p:nvSpPr>
        <p:spPr bwMode="auto">
          <a:xfrm>
            <a:off x="228600" y="3200400"/>
            <a:ext cx="401955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2400" b="1" kern="0" dirty="0" smtClean="0"/>
              <a:t>Execution Team</a:t>
            </a:r>
          </a:p>
          <a:p>
            <a:pPr lvl="1"/>
            <a:r>
              <a:rPr lang="en-US" sz="2000" kern="0" dirty="0" smtClean="0"/>
              <a:t>Jacki Armes</a:t>
            </a:r>
            <a:br>
              <a:rPr lang="en-US" sz="2000" kern="0" dirty="0" smtClean="0"/>
            </a:br>
            <a:r>
              <a:rPr lang="en-US" sz="2000" kern="0" dirty="0" smtClean="0">
                <a:hlinkClick r:id="rId3"/>
              </a:rPr>
              <a:t>jacquelyn.armes@usmc.mil</a:t>
            </a:r>
            <a:r>
              <a:rPr lang="en-US" sz="2000" kern="0" dirty="0" smtClean="0"/>
              <a:t/>
            </a:r>
            <a:br>
              <a:rPr lang="en-US" sz="2000" kern="0" dirty="0" smtClean="0"/>
            </a:br>
            <a:r>
              <a:rPr lang="en-US" sz="2000" kern="0" dirty="0" smtClean="0"/>
              <a:t>703-604-4494</a:t>
            </a:r>
          </a:p>
          <a:p>
            <a:pPr lvl="1"/>
            <a:r>
              <a:rPr lang="en-US" sz="2000" kern="0" dirty="0" smtClean="0"/>
              <a:t>Jessica Harker</a:t>
            </a:r>
            <a:br>
              <a:rPr lang="en-US" sz="2000" kern="0" dirty="0" smtClean="0"/>
            </a:br>
            <a:r>
              <a:rPr lang="en-US" sz="2000" kern="0" dirty="0" smtClean="0">
                <a:hlinkClick r:id="rId4"/>
              </a:rPr>
              <a:t>jessica.harker@usmc.mil</a:t>
            </a:r>
            <a:r>
              <a:rPr lang="en-US" sz="2000" kern="0" dirty="0" smtClean="0"/>
              <a:t/>
            </a:r>
            <a:br>
              <a:rPr lang="en-US" sz="2000" kern="0" dirty="0" smtClean="0"/>
            </a:br>
            <a:r>
              <a:rPr lang="en-US" sz="2000" kern="0" dirty="0" smtClean="0"/>
              <a:t>703-604-0085</a:t>
            </a:r>
            <a:endParaRPr lang="en-US" sz="2000" kern="0" dirty="0" smtClean="0"/>
          </a:p>
        </p:txBody>
      </p:sp>
      <p:sp>
        <p:nvSpPr>
          <p:cNvPr id="6" name="Content Placeholder 2"/>
          <p:cNvSpPr txBox="1">
            <a:spLocks/>
          </p:cNvSpPr>
          <p:nvPr/>
        </p:nvSpPr>
        <p:spPr bwMode="auto">
          <a:xfrm>
            <a:off x="4495800" y="3200400"/>
            <a:ext cx="4648200" cy="243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sz="2400" b="1" kern="0" dirty="0" smtClean="0"/>
              <a:t>Oversight Team</a:t>
            </a:r>
          </a:p>
          <a:p>
            <a:pPr lvl="1"/>
            <a:r>
              <a:rPr lang="en-US" sz="2000" kern="0" dirty="0" smtClean="0"/>
              <a:t>Sakura Higa</a:t>
            </a:r>
            <a:br>
              <a:rPr lang="en-US" sz="2000" kern="0" dirty="0" smtClean="0"/>
            </a:br>
            <a:r>
              <a:rPr lang="en-US" sz="2000" kern="0" dirty="0" smtClean="0">
                <a:hlinkClick r:id="rId5"/>
              </a:rPr>
              <a:t>sakura.higa@usmc.mil</a:t>
            </a:r>
            <a:r>
              <a:rPr lang="en-US" sz="2000" kern="0" dirty="0" smtClean="0"/>
              <a:t/>
            </a:r>
            <a:br>
              <a:rPr lang="en-US" sz="2000" kern="0" dirty="0" smtClean="0"/>
            </a:br>
            <a:r>
              <a:rPr lang="en-US" sz="2000" kern="0" dirty="0" smtClean="0"/>
              <a:t>703-604-0020</a:t>
            </a:r>
          </a:p>
          <a:p>
            <a:pPr lvl="1"/>
            <a:r>
              <a:rPr lang="en-US" sz="2000" kern="0" dirty="0" smtClean="0"/>
              <a:t>Wendy Schermerhorn</a:t>
            </a:r>
            <a:br>
              <a:rPr lang="en-US" sz="2000" kern="0" dirty="0" smtClean="0"/>
            </a:br>
            <a:r>
              <a:rPr lang="en-US" sz="2000" kern="0" dirty="0" smtClean="0">
                <a:hlinkClick r:id="rId6"/>
              </a:rPr>
              <a:t>wendy.schermerhorn@usmc.mil</a:t>
            </a:r>
            <a:r>
              <a:rPr lang="en-US" sz="2000" kern="0" dirty="0"/>
              <a:t/>
            </a:r>
            <a:br>
              <a:rPr lang="en-US" sz="2000" kern="0" dirty="0"/>
            </a:br>
            <a:r>
              <a:rPr lang="en-US" sz="2000" kern="0" dirty="0" smtClean="0"/>
              <a:t>703-604-0086</a:t>
            </a:r>
            <a:endParaRPr lang="en-US" sz="2000" kern="0" dirty="0" smtClean="0"/>
          </a:p>
        </p:txBody>
      </p:sp>
    </p:spTree>
    <p:extLst>
      <p:ext uri="{BB962C8B-B14F-4D97-AF65-F5344CB8AC3E}">
        <p14:creationId xmlns:p14="http://schemas.microsoft.com/office/powerpoint/2010/main" val="265628342"/>
      </p:ext>
    </p:extLst>
  </p:cSld>
  <p:clrMapOvr>
    <a:masterClrMapping/>
  </p:clrMapOvr>
  <p:transition>
    <p:fade/>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4" name="Picture 3" descr="MCj0439605000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6450" y="1333500"/>
            <a:ext cx="4991100" cy="4991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7836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b="7778"/>
          <a:stretch/>
        </p:blipFill>
        <p:spPr>
          <a:xfrm>
            <a:off x="2590800" y="1905000"/>
            <a:ext cx="3978313" cy="3962400"/>
          </a:xfrm>
          <a:prstGeom prst="rect">
            <a:avLst/>
          </a:prstGeom>
        </p:spPr>
      </p:pic>
      <p:sp>
        <p:nvSpPr>
          <p:cNvPr id="9" name="Title 8"/>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74412225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rgbClr val="E4F3F4"/>
            </a:gs>
          </a:gsLst>
          <a:path path="rect">
            <a:fillToRect l="100000" t="100000"/>
          </a:path>
        </a:gradFill>
        <a:ln w="9525"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0">
          <a:gsLst>
            <a:gs pos="0">
              <a:schemeClr val="accent1"/>
            </a:gs>
            <a:gs pos="100000">
              <a:srgbClr val="E4F3F4"/>
            </a:gs>
          </a:gsLst>
          <a:path path="rect">
            <a:fillToRect l="100000" t="100000"/>
          </a:path>
        </a:gradFill>
        <a:ln w="9525" cap="flat" cmpd="sng" algn="ctr">
          <a:solidFill>
            <a:schemeClr val="tx1"/>
          </a:solidFill>
          <a:prstDash val="solid"/>
          <a:round/>
          <a:headEnd type="none" w="med" len="med"/>
          <a:tailEnd type="none" w="med" len="med"/>
        </a:ln>
        <a:effectLst/>
      </a:spPr>
      <a:bodyPr vert="horz" wrap="non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3D3B9A1D4B524FA64D34F682CC1BDC" ma:contentTypeVersion="0" ma:contentTypeDescription="Create a new document." ma:contentTypeScope="" ma:versionID="91c19cd5295d7689b862c120056d87df">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D88ED60-1FBD-4C23-9C43-45A34396C9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885667E-D4FE-4186-B4F0-EEAC39ADDD7D}">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Retrospect</Template>
  <TotalTime>10006</TotalTime>
  <Words>4642</Words>
  <Application>Microsoft Office PowerPoint</Application>
  <PresentationFormat>On-screen Show (4:3)</PresentationFormat>
  <Paragraphs>801</Paragraphs>
  <Slides>84</Slides>
  <Notes>31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84</vt:i4>
      </vt:variant>
    </vt:vector>
  </HeadingPairs>
  <TitlesOfParts>
    <vt:vector size="93" baseType="lpstr">
      <vt:lpstr>Algerian</vt:lpstr>
      <vt:lpstr>Arial</vt:lpstr>
      <vt:lpstr>Calibri</vt:lpstr>
      <vt:lpstr>Calibri Light</vt:lpstr>
      <vt:lpstr>Palatino Linotype</vt:lpstr>
      <vt:lpstr>Times New Roman</vt:lpstr>
      <vt:lpstr>Wingdings</vt:lpstr>
      <vt:lpstr>1_Default Design</vt:lpstr>
      <vt:lpstr>Office Theme</vt:lpstr>
      <vt:lpstr>The Contracting Process</vt:lpstr>
      <vt:lpstr>Overview</vt:lpstr>
      <vt:lpstr>Overview</vt:lpstr>
      <vt:lpstr>Who We Are</vt:lpstr>
      <vt:lpstr>Working with Us</vt:lpstr>
      <vt:lpstr>Lead Times</vt:lpstr>
      <vt:lpstr>Regulations and Policies</vt:lpstr>
      <vt:lpstr>FAR</vt:lpstr>
      <vt:lpstr>Questions?</vt:lpstr>
      <vt:lpstr>Overview</vt:lpstr>
      <vt:lpstr>PowerPoint Presentation</vt:lpstr>
      <vt:lpstr>PowerPoint Presentation</vt:lpstr>
      <vt:lpstr>Questions?</vt:lpstr>
      <vt:lpstr>Overview</vt:lpstr>
      <vt:lpstr>Requirements Document</vt:lpstr>
      <vt:lpstr>Requirements Document</vt:lpstr>
      <vt:lpstr>Supplies</vt:lpstr>
      <vt:lpstr>Specifications</vt:lpstr>
      <vt:lpstr>Specifications</vt:lpstr>
      <vt:lpstr>Services</vt:lpstr>
      <vt:lpstr>Before you begin…</vt:lpstr>
      <vt:lpstr>Performance Work Statement</vt:lpstr>
      <vt:lpstr>Typical PWS Format</vt:lpstr>
      <vt:lpstr>Typical PWS Format</vt:lpstr>
      <vt:lpstr>Typical PWS Format</vt:lpstr>
      <vt:lpstr>Performance-Based Statements</vt:lpstr>
      <vt:lpstr>Performance-Based Statements</vt:lpstr>
      <vt:lpstr>Performance-Based Statements</vt:lpstr>
      <vt:lpstr>Performance-Based Statements</vt:lpstr>
      <vt:lpstr>Performance-Based Statements</vt:lpstr>
      <vt:lpstr>Performance-Based Statements</vt:lpstr>
      <vt:lpstr>Performance-Based Statements</vt:lpstr>
      <vt:lpstr>Performance Requirements Summary (PRS)</vt:lpstr>
      <vt:lpstr>Sample PRS</vt:lpstr>
      <vt:lpstr>Sample PRS</vt:lpstr>
      <vt:lpstr>Quality Assurance Surveillance Plan (QASP)</vt:lpstr>
      <vt:lpstr>QASP Contents</vt:lpstr>
      <vt:lpstr>PWS, PRS, &amp; QASP Tips</vt:lpstr>
      <vt:lpstr>PWS, PRS, &amp; QASP Tips</vt:lpstr>
      <vt:lpstr>PWS, PRS, &amp; QASP Tips</vt:lpstr>
      <vt:lpstr>PWS, PRS, &amp; QASP Resources</vt:lpstr>
      <vt:lpstr>PWS, PRS, &amp; QASP Resources</vt:lpstr>
      <vt:lpstr>Questions?</vt:lpstr>
      <vt:lpstr>Overview</vt:lpstr>
      <vt:lpstr>What is a PR?</vt:lpstr>
      <vt:lpstr>PR Contents</vt:lpstr>
      <vt:lpstr>Primary Documents</vt:lpstr>
      <vt:lpstr>SRRB &amp; ITPRAS</vt:lpstr>
      <vt:lpstr>SRRB</vt:lpstr>
      <vt:lpstr>ITPRAS</vt:lpstr>
      <vt:lpstr>Requirements Document</vt:lpstr>
      <vt:lpstr>Inherently Governmental Functions</vt:lpstr>
      <vt:lpstr>IGF Examples</vt:lpstr>
      <vt:lpstr>IGF Examples</vt:lpstr>
      <vt:lpstr>IGF and Procurement</vt:lpstr>
      <vt:lpstr>Functions Closely Associated with IGF</vt:lpstr>
      <vt:lpstr>Functions Closely Associated with IGF</vt:lpstr>
      <vt:lpstr>Functions Closely Associated with IGF Examples </vt:lpstr>
      <vt:lpstr>Personal Services</vt:lpstr>
      <vt:lpstr>Personal Services</vt:lpstr>
      <vt:lpstr>Independent Government Cost Estimate</vt:lpstr>
      <vt:lpstr>IGCE</vt:lpstr>
      <vt:lpstr>IGCE</vt:lpstr>
      <vt:lpstr>DD Form 254</vt:lpstr>
      <vt:lpstr>Questions?</vt:lpstr>
      <vt:lpstr>Overview</vt:lpstr>
      <vt:lpstr>After PR Submission</vt:lpstr>
      <vt:lpstr>After Solicitation Issuance</vt:lpstr>
      <vt:lpstr>After Solicitation Closes</vt:lpstr>
      <vt:lpstr>After Solicitation Closes</vt:lpstr>
      <vt:lpstr>After Solicitation Closes</vt:lpstr>
      <vt:lpstr>Questions?</vt:lpstr>
      <vt:lpstr>Overview</vt:lpstr>
      <vt:lpstr>Supplies</vt:lpstr>
      <vt:lpstr>Services</vt:lpstr>
      <vt:lpstr>Training Requirements Summary</vt:lpstr>
      <vt:lpstr>Typical COR Duties</vt:lpstr>
      <vt:lpstr>COR Limitations</vt:lpstr>
      <vt:lpstr>At Conclusion of Contract</vt:lpstr>
      <vt:lpstr>Questions?</vt:lpstr>
      <vt:lpstr>Overview</vt:lpstr>
      <vt:lpstr>Final Words</vt:lpstr>
      <vt:lpstr>Points of Contact</vt:lpstr>
      <vt:lpstr>Questions?</vt:lpstr>
    </vt:vector>
  </TitlesOfParts>
  <Company>NMCI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Catalina Rivera</dc:creator>
  <cp:lastModifiedBy>Schermerhorn Civ Wendy</cp:lastModifiedBy>
  <cp:revision>750</cp:revision>
  <cp:lastPrinted>2018-07-10T14:27:23Z</cp:lastPrinted>
  <dcterms:created xsi:type="dcterms:W3CDTF">2008-07-17T13:50:00Z</dcterms:created>
  <dcterms:modified xsi:type="dcterms:W3CDTF">2018-10-31T13:16:34Z</dcterms:modified>
</cp:coreProperties>
</file>